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753600" cy="7315200"/>
  <p:notesSz cx="6858000" cy="9144000"/>
  <p:embeddedFontLst>
    <p:embeddedFont>
      <p:font typeface="Canva Sans" panose="020B0604020202020204" charset="0"/>
      <p:regular r:id="rId12"/>
    </p:embeddedFont>
    <p:embeddedFont>
      <p:font typeface="Canva Sans Bold" panose="020B0604020202020204" charset="0"/>
      <p:regular r:id="rId13"/>
    </p:embeddedFont>
    <p:embeddedFont>
      <p:font typeface="Open Sauce" panose="020B0604020202020204" charset="0"/>
      <p:regular r:id="rId14"/>
    </p:embeddedFont>
    <p:embeddedFont>
      <p:font typeface="Paalalabas Wide" panose="020B0604020202020204" charset="0"/>
      <p:regular r:id="rId15"/>
    </p:embeddedFont>
    <p:embeddedFont>
      <p:font typeface="Poppins" panose="00000500000000000000" pitchFamily="2"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6" d="100"/>
          <a:sy n="66" d="100"/>
        </p:scale>
        <p:origin x="152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s://www.google.com/search?q=rokonma&amp;sca_esv=4fa1f44df72afb23&amp;biw=1443&amp;bih=808&amp;sxsrf=ANbL-n6tV5nSpvKLIGaC-ysLiaRVctLMPg%3A1780988815848&amp;ei=j7snaq29M4DdseMPz9ijiAc&amp;gs_ssp=eJzj4tZP1zcsSTOrSqs0NmC0UjWoMDZMTjZJSzFJSks2SzQwMrUyqDA3TU6ySDNNNTM0MTMxN0j1Yi_Kz87Py00EACNoEfk&amp;oq=roko&amp;gs_lp=Egxnd3Mtd2l6LXNlcnAiBHJva28qAggAMhAQLhivARjHARiABBiKBRgnMgQQIxgnMgoQABiABBiKBRhDMgsQABiABBixAxiDATIKEAAYgAQYigUYQzIFEAAYgAQyCxAAGIAEGLEDGIMBMgUQABiABDIFEAAYgAQyBRAAGIAEMh0QLhivARjHARiABBiKBRiXBRjcBBjeBBjgBNgBAUi0IFCUDFiUD3ABeAGQAQCYAVOgAa0CqgEBNLgBAcgBAPgBAZgCBqAC4hDCAgoQABhHGNYEGLADwgIQEC4YgAQYigUYxwEYrwEYJ8ICChAjGIAEGIoFGCfCAgsQABiABBiKBRiRAsICCxAuGIAEGLEDGIMBwgIOEAAYgAQYigUYjQYYsQPCAg4QABiABBiKBRixAxiDAcICERAuGIAEGLEDGMcBGK8BGI4FwgIdEC4YgAQYigUYxwEYrwEYlwUY3AQY3gQY4ATYAQHCAggQLhiABBixA8ICBRAuGIAEwgIOEC4YgAQYigUYsQMYgwHCAhMQLhiABBiKBRhDGLEDGMcBGNEDwgIIEAAYgAQYsQOYAwCIBgGQBga6BgYIARABGBSSBwU1LjctMaAHt0myBwE0uAfIAsIHBzAuMS40LjHIBx-ACAE&amp;sclient=gws-wiz-ser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015" y="31599"/>
            <a:ext cx="9637818" cy="7537637"/>
          </a:xfrm>
          <a:custGeom>
            <a:avLst/>
            <a:gdLst/>
            <a:ahLst/>
            <a:cxnLst/>
            <a:rect l="l" t="t" r="r" b="b"/>
            <a:pathLst>
              <a:path w="9637818" h="7537637">
                <a:moveTo>
                  <a:pt x="0" y="0"/>
                </a:moveTo>
                <a:lnTo>
                  <a:pt x="9637817" y="0"/>
                </a:lnTo>
                <a:lnTo>
                  <a:pt x="9637817" y="7537638"/>
                </a:lnTo>
                <a:lnTo>
                  <a:pt x="0" y="7537638"/>
                </a:lnTo>
                <a:lnTo>
                  <a:pt x="0" y="0"/>
                </a:lnTo>
                <a:close/>
              </a:path>
            </a:pathLst>
          </a:custGeom>
          <a:blipFill>
            <a:blip r:embed="rId2"/>
            <a:stretch>
              <a:fillRect l="-5506" t="-5122" r="-4113"/>
            </a:stretch>
          </a:blipFill>
        </p:spPr>
      </p:sp>
      <p:grpSp>
        <p:nvGrpSpPr>
          <p:cNvPr id="3" name="Group 3"/>
          <p:cNvGrpSpPr/>
          <p:nvPr/>
        </p:nvGrpSpPr>
        <p:grpSpPr>
          <a:xfrm rot="278255">
            <a:off x="-553907" y="3114616"/>
            <a:ext cx="1648812" cy="4327049"/>
            <a:chOff x="0" y="0"/>
            <a:chExt cx="610671" cy="1602611"/>
          </a:xfrm>
        </p:grpSpPr>
        <p:sp>
          <p:nvSpPr>
            <p:cNvPr id="4" name="Freeform 4"/>
            <p:cNvSpPr/>
            <p:nvPr/>
          </p:nvSpPr>
          <p:spPr>
            <a:xfrm>
              <a:off x="0" y="0"/>
              <a:ext cx="610671" cy="1602611"/>
            </a:xfrm>
            <a:custGeom>
              <a:avLst/>
              <a:gdLst/>
              <a:ahLst/>
              <a:cxnLst/>
              <a:rect l="l" t="t" r="r" b="b"/>
              <a:pathLst>
                <a:path w="610671" h="1602611">
                  <a:moveTo>
                    <a:pt x="203200" y="0"/>
                  </a:moveTo>
                  <a:lnTo>
                    <a:pt x="610671" y="0"/>
                  </a:lnTo>
                  <a:lnTo>
                    <a:pt x="407471" y="1602611"/>
                  </a:lnTo>
                  <a:lnTo>
                    <a:pt x="0" y="1602611"/>
                  </a:lnTo>
                  <a:lnTo>
                    <a:pt x="203200" y="0"/>
                  </a:lnTo>
                  <a:close/>
                </a:path>
              </a:pathLst>
            </a:custGeom>
            <a:solidFill>
              <a:srgbClr val="00224D">
                <a:alpha val="82745"/>
              </a:srgbClr>
            </a:solidFill>
          </p:spPr>
        </p:sp>
        <p:sp>
          <p:nvSpPr>
            <p:cNvPr id="5" name="TextBox 5"/>
            <p:cNvSpPr txBox="1"/>
            <p:nvPr/>
          </p:nvSpPr>
          <p:spPr>
            <a:xfrm>
              <a:off x="101600" y="-38100"/>
              <a:ext cx="407471" cy="1640711"/>
            </a:xfrm>
            <a:prstGeom prst="rect">
              <a:avLst/>
            </a:prstGeom>
          </p:spPr>
          <p:txBody>
            <a:bodyPr lIns="50800" tIns="50800" rIns="50800" bIns="50800" rtlCol="0" anchor="ctr"/>
            <a:lstStyle/>
            <a:p>
              <a:pPr algn="ctr">
                <a:lnSpc>
                  <a:spcPts val="1960"/>
                </a:lnSpc>
              </a:pPr>
              <a:endParaRPr/>
            </a:p>
          </p:txBody>
        </p:sp>
      </p:grpSp>
      <p:grpSp>
        <p:nvGrpSpPr>
          <p:cNvPr id="6" name="Group 6"/>
          <p:cNvGrpSpPr/>
          <p:nvPr/>
        </p:nvGrpSpPr>
        <p:grpSpPr>
          <a:xfrm rot="322216">
            <a:off x="-854813" y="-95870"/>
            <a:ext cx="1590830" cy="4086062"/>
            <a:chOff x="0" y="0"/>
            <a:chExt cx="589196" cy="1513356"/>
          </a:xfrm>
        </p:grpSpPr>
        <p:sp>
          <p:nvSpPr>
            <p:cNvPr id="7" name="Freeform 7"/>
            <p:cNvSpPr/>
            <p:nvPr/>
          </p:nvSpPr>
          <p:spPr>
            <a:xfrm>
              <a:off x="0" y="0"/>
              <a:ext cx="589196" cy="1513356"/>
            </a:xfrm>
            <a:custGeom>
              <a:avLst/>
              <a:gdLst/>
              <a:ahLst/>
              <a:cxnLst/>
              <a:rect l="l" t="t" r="r" b="b"/>
              <a:pathLst>
                <a:path w="589196" h="1513356">
                  <a:moveTo>
                    <a:pt x="203200" y="0"/>
                  </a:moveTo>
                  <a:lnTo>
                    <a:pt x="589196" y="0"/>
                  </a:lnTo>
                  <a:lnTo>
                    <a:pt x="385996" y="1513356"/>
                  </a:lnTo>
                  <a:lnTo>
                    <a:pt x="0" y="1513356"/>
                  </a:lnTo>
                  <a:lnTo>
                    <a:pt x="203200" y="0"/>
                  </a:lnTo>
                  <a:close/>
                </a:path>
              </a:pathLst>
            </a:custGeom>
            <a:solidFill>
              <a:srgbClr val="2B3D6C">
                <a:alpha val="82745"/>
              </a:srgbClr>
            </a:solidFill>
          </p:spPr>
        </p:sp>
        <p:sp>
          <p:nvSpPr>
            <p:cNvPr id="8" name="TextBox 8"/>
            <p:cNvSpPr txBox="1"/>
            <p:nvPr/>
          </p:nvSpPr>
          <p:spPr>
            <a:xfrm>
              <a:off x="101600" y="-38100"/>
              <a:ext cx="385996" cy="1551456"/>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2312986" y="5046347"/>
            <a:ext cx="8026195" cy="2098293"/>
            <a:chOff x="0" y="0"/>
            <a:chExt cx="2677756" cy="700047"/>
          </a:xfrm>
        </p:grpSpPr>
        <p:sp>
          <p:nvSpPr>
            <p:cNvPr id="10" name="Freeform 10"/>
            <p:cNvSpPr/>
            <p:nvPr/>
          </p:nvSpPr>
          <p:spPr>
            <a:xfrm>
              <a:off x="0" y="0"/>
              <a:ext cx="2677756" cy="700047"/>
            </a:xfrm>
            <a:custGeom>
              <a:avLst/>
              <a:gdLst/>
              <a:ahLst/>
              <a:cxnLst/>
              <a:rect l="l" t="t" r="r" b="b"/>
              <a:pathLst>
                <a:path w="2677756" h="700047">
                  <a:moveTo>
                    <a:pt x="24115" y="0"/>
                  </a:moveTo>
                  <a:lnTo>
                    <a:pt x="2653641" y="0"/>
                  </a:lnTo>
                  <a:cubicBezTo>
                    <a:pt x="2660037" y="0"/>
                    <a:pt x="2666171" y="2541"/>
                    <a:pt x="2670693" y="7063"/>
                  </a:cubicBezTo>
                  <a:cubicBezTo>
                    <a:pt x="2675215" y="11585"/>
                    <a:pt x="2677756" y="17719"/>
                    <a:pt x="2677756" y="24115"/>
                  </a:cubicBezTo>
                  <a:lnTo>
                    <a:pt x="2677756" y="675933"/>
                  </a:lnTo>
                  <a:cubicBezTo>
                    <a:pt x="2677756" y="682328"/>
                    <a:pt x="2675215" y="688462"/>
                    <a:pt x="2670693" y="692984"/>
                  </a:cubicBezTo>
                  <a:cubicBezTo>
                    <a:pt x="2666171" y="697507"/>
                    <a:pt x="2660037" y="700047"/>
                    <a:pt x="2653641" y="700047"/>
                  </a:cubicBezTo>
                  <a:lnTo>
                    <a:pt x="24115" y="700047"/>
                  </a:lnTo>
                  <a:cubicBezTo>
                    <a:pt x="17719" y="700047"/>
                    <a:pt x="11585" y="697507"/>
                    <a:pt x="7063" y="692984"/>
                  </a:cubicBezTo>
                  <a:cubicBezTo>
                    <a:pt x="2541" y="688462"/>
                    <a:pt x="0" y="682328"/>
                    <a:pt x="0" y="675933"/>
                  </a:cubicBezTo>
                  <a:lnTo>
                    <a:pt x="0" y="24115"/>
                  </a:lnTo>
                  <a:cubicBezTo>
                    <a:pt x="0" y="17719"/>
                    <a:pt x="2541" y="11585"/>
                    <a:pt x="7063" y="7063"/>
                  </a:cubicBezTo>
                  <a:cubicBezTo>
                    <a:pt x="11585" y="2541"/>
                    <a:pt x="17719" y="0"/>
                    <a:pt x="24115" y="0"/>
                  </a:cubicBezTo>
                  <a:close/>
                </a:path>
              </a:pathLst>
            </a:custGeom>
            <a:solidFill>
              <a:srgbClr val="00224D"/>
            </a:solidFill>
          </p:spPr>
        </p:sp>
        <p:sp>
          <p:nvSpPr>
            <p:cNvPr id="11" name="TextBox 11"/>
            <p:cNvSpPr txBox="1"/>
            <p:nvPr/>
          </p:nvSpPr>
          <p:spPr>
            <a:xfrm>
              <a:off x="0" y="-38100"/>
              <a:ext cx="2677756" cy="738147"/>
            </a:xfrm>
            <a:prstGeom prst="rect">
              <a:avLst/>
            </a:prstGeom>
          </p:spPr>
          <p:txBody>
            <a:bodyPr lIns="51930" tIns="51930" rIns="51930" bIns="51930" rtlCol="0" anchor="ctr"/>
            <a:lstStyle/>
            <a:p>
              <a:pPr algn="ctr">
                <a:lnSpc>
                  <a:spcPts val="1960"/>
                </a:lnSpc>
                <a:spcBef>
                  <a:spcPct val="0"/>
                </a:spcBef>
              </a:pPr>
              <a:endParaRPr/>
            </a:p>
          </p:txBody>
        </p:sp>
      </p:grpSp>
      <p:grpSp>
        <p:nvGrpSpPr>
          <p:cNvPr id="12" name="Group 12"/>
          <p:cNvGrpSpPr/>
          <p:nvPr/>
        </p:nvGrpSpPr>
        <p:grpSpPr>
          <a:xfrm>
            <a:off x="2094163" y="5046347"/>
            <a:ext cx="8070795" cy="1853305"/>
            <a:chOff x="0" y="0"/>
            <a:chExt cx="2692636" cy="618313"/>
          </a:xfrm>
        </p:grpSpPr>
        <p:sp>
          <p:nvSpPr>
            <p:cNvPr id="13" name="Freeform 13"/>
            <p:cNvSpPr/>
            <p:nvPr/>
          </p:nvSpPr>
          <p:spPr>
            <a:xfrm>
              <a:off x="0" y="0"/>
              <a:ext cx="2692636" cy="618313"/>
            </a:xfrm>
            <a:custGeom>
              <a:avLst/>
              <a:gdLst/>
              <a:ahLst/>
              <a:cxnLst/>
              <a:rect l="l" t="t" r="r" b="b"/>
              <a:pathLst>
                <a:path w="2692636" h="618313">
                  <a:moveTo>
                    <a:pt x="23981" y="0"/>
                  </a:moveTo>
                  <a:lnTo>
                    <a:pt x="2668654" y="0"/>
                  </a:lnTo>
                  <a:cubicBezTo>
                    <a:pt x="2681899" y="0"/>
                    <a:pt x="2692636" y="10737"/>
                    <a:pt x="2692636" y="23981"/>
                  </a:cubicBezTo>
                  <a:lnTo>
                    <a:pt x="2692636" y="594331"/>
                  </a:lnTo>
                  <a:cubicBezTo>
                    <a:pt x="2692636" y="607576"/>
                    <a:pt x="2681899" y="618313"/>
                    <a:pt x="2668654" y="618313"/>
                  </a:cubicBezTo>
                  <a:lnTo>
                    <a:pt x="23981" y="618313"/>
                  </a:lnTo>
                  <a:cubicBezTo>
                    <a:pt x="10737" y="618313"/>
                    <a:pt x="0" y="607576"/>
                    <a:pt x="0" y="594331"/>
                  </a:cubicBezTo>
                  <a:lnTo>
                    <a:pt x="0" y="23981"/>
                  </a:lnTo>
                  <a:cubicBezTo>
                    <a:pt x="0" y="10737"/>
                    <a:pt x="10737" y="0"/>
                    <a:pt x="23981" y="0"/>
                  </a:cubicBezTo>
                  <a:close/>
                </a:path>
              </a:pathLst>
            </a:custGeom>
            <a:solidFill>
              <a:srgbClr val="2B3D6C"/>
            </a:solidFill>
          </p:spPr>
        </p:sp>
        <p:sp>
          <p:nvSpPr>
            <p:cNvPr id="14" name="TextBox 14"/>
            <p:cNvSpPr txBox="1"/>
            <p:nvPr/>
          </p:nvSpPr>
          <p:spPr>
            <a:xfrm>
              <a:off x="0" y="-38100"/>
              <a:ext cx="2692636" cy="656413"/>
            </a:xfrm>
            <a:prstGeom prst="rect">
              <a:avLst/>
            </a:prstGeom>
          </p:spPr>
          <p:txBody>
            <a:bodyPr lIns="51930" tIns="51930" rIns="51930" bIns="51930" rtlCol="0" anchor="ctr"/>
            <a:lstStyle/>
            <a:p>
              <a:pPr algn="ctr">
                <a:lnSpc>
                  <a:spcPts val="1960"/>
                </a:lnSpc>
                <a:spcBef>
                  <a:spcPct val="0"/>
                </a:spcBef>
              </a:pPr>
              <a:endParaRPr/>
            </a:p>
          </p:txBody>
        </p:sp>
      </p:grpSp>
      <p:grpSp>
        <p:nvGrpSpPr>
          <p:cNvPr id="15" name="Group 15"/>
          <p:cNvGrpSpPr/>
          <p:nvPr/>
        </p:nvGrpSpPr>
        <p:grpSpPr>
          <a:xfrm>
            <a:off x="5941405" y="3455526"/>
            <a:ext cx="4715754" cy="1510126"/>
            <a:chOff x="0" y="0"/>
            <a:chExt cx="1573303" cy="503819"/>
          </a:xfrm>
        </p:grpSpPr>
        <p:sp>
          <p:nvSpPr>
            <p:cNvPr id="16" name="Freeform 16"/>
            <p:cNvSpPr/>
            <p:nvPr/>
          </p:nvSpPr>
          <p:spPr>
            <a:xfrm>
              <a:off x="0" y="0"/>
              <a:ext cx="1573303" cy="503819"/>
            </a:xfrm>
            <a:custGeom>
              <a:avLst/>
              <a:gdLst/>
              <a:ahLst/>
              <a:cxnLst/>
              <a:rect l="l" t="t" r="r" b="b"/>
              <a:pathLst>
                <a:path w="1573303" h="503819">
                  <a:moveTo>
                    <a:pt x="41043" y="0"/>
                  </a:moveTo>
                  <a:lnTo>
                    <a:pt x="1532260" y="0"/>
                  </a:lnTo>
                  <a:cubicBezTo>
                    <a:pt x="1554928" y="0"/>
                    <a:pt x="1573303" y="18376"/>
                    <a:pt x="1573303" y="41043"/>
                  </a:cubicBezTo>
                  <a:lnTo>
                    <a:pt x="1573303" y="462776"/>
                  </a:lnTo>
                  <a:cubicBezTo>
                    <a:pt x="1573303" y="485443"/>
                    <a:pt x="1554928" y="503819"/>
                    <a:pt x="1532260" y="503819"/>
                  </a:cubicBezTo>
                  <a:lnTo>
                    <a:pt x="41043" y="503819"/>
                  </a:lnTo>
                  <a:cubicBezTo>
                    <a:pt x="18376" y="503819"/>
                    <a:pt x="0" y="485443"/>
                    <a:pt x="0" y="462776"/>
                  </a:cubicBezTo>
                  <a:lnTo>
                    <a:pt x="0" y="41043"/>
                  </a:lnTo>
                  <a:cubicBezTo>
                    <a:pt x="0" y="18376"/>
                    <a:pt x="18376" y="0"/>
                    <a:pt x="41043" y="0"/>
                  </a:cubicBezTo>
                  <a:close/>
                </a:path>
              </a:pathLst>
            </a:custGeom>
            <a:solidFill>
              <a:srgbClr val="838075"/>
            </a:solidFill>
          </p:spPr>
        </p:sp>
        <p:sp>
          <p:nvSpPr>
            <p:cNvPr id="17" name="TextBox 17"/>
            <p:cNvSpPr txBox="1"/>
            <p:nvPr/>
          </p:nvSpPr>
          <p:spPr>
            <a:xfrm>
              <a:off x="0" y="-38100"/>
              <a:ext cx="1573303" cy="541919"/>
            </a:xfrm>
            <a:prstGeom prst="rect">
              <a:avLst/>
            </a:prstGeom>
          </p:spPr>
          <p:txBody>
            <a:bodyPr lIns="51930" tIns="51930" rIns="51930" bIns="51930" rtlCol="0" anchor="ctr"/>
            <a:lstStyle/>
            <a:p>
              <a:pPr algn="ctr">
                <a:lnSpc>
                  <a:spcPts val="1960"/>
                </a:lnSpc>
                <a:spcBef>
                  <a:spcPct val="0"/>
                </a:spcBef>
              </a:pPr>
              <a:endParaRPr/>
            </a:p>
          </p:txBody>
        </p:sp>
      </p:grpSp>
      <p:sp>
        <p:nvSpPr>
          <p:cNvPr id="18" name="TextBox 18"/>
          <p:cNvSpPr txBox="1"/>
          <p:nvPr/>
        </p:nvSpPr>
        <p:spPr>
          <a:xfrm>
            <a:off x="2860731" y="5730469"/>
            <a:ext cx="6161349" cy="580310"/>
          </a:xfrm>
          <a:prstGeom prst="rect">
            <a:avLst/>
          </a:prstGeom>
        </p:spPr>
        <p:txBody>
          <a:bodyPr lIns="0" tIns="0" rIns="0" bIns="0" rtlCol="0" anchor="t">
            <a:spAutoFit/>
          </a:bodyPr>
          <a:lstStyle/>
          <a:p>
            <a:pPr algn="r">
              <a:lnSpc>
                <a:spcPts val="4253"/>
              </a:lnSpc>
            </a:pPr>
            <a:r>
              <a:rPr lang="en-US" sz="4477">
                <a:solidFill>
                  <a:srgbClr val="FFFFFF"/>
                </a:solidFill>
                <a:latin typeface="Paalalabas Wide"/>
                <a:ea typeface="Paalalabas Wide"/>
                <a:cs typeface="Paalalabas Wide"/>
                <a:sym typeface="Paalalabas Wide"/>
              </a:rPr>
              <a:t>ROKONMA (M) SDN. BHD.</a:t>
            </a:r>
          </a:p>
        </p:txBody>
      </p:sp>
      <p:sp>
        <p:nvSpPr>
          <p:cNvPr id="19" name="Freeform 19"/>
          <p:cNvSpPr/>
          <p:nvPr/>
        </p:nvSpPr>
        <p:spPr>
          <a:xfrm>
            <a:off x="6484081" y="3333647"/>
            <a:ext cx="2977224" cy="1817085"/>
          </a:xfrm>
          <a:custGeom>
            <a:avLst/>
            <a:gdLst/>
            <a:ahLst/>
            <a:cxnLst/>
            <a:rect l="l" t="t" r="r" b="b"/>
            <a:pathLst>
              <a:path w="2977224" h="1817085">
                <a:moveTo>
                  <a:pt x="0" y="0"/>
                </a:moveTo>
                <a:lnTo>
                  <a:pt x="2977223" y="0"/>
                </a:lnTo>
                <a:lnTo>
                  <a:pt x="2977223" y="1817084"/>
                </a:lnTo>
                <a:lnTo>
                  <a:pt x="0" y="1817084"/>
                </a:lnTo>
                <a:lnTo>
                  <a:pt x="0" y="0"/>
                </a:lnTo>
                <a:close/>
              </a:path>
            </a:pathLst>
          </a:custGeom>
          <a:blipFill>
            <a:blip r:embed="rId3"/>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stretch>
              <a:fillRect l="-6250" r="-6250"/>
            </a:stretch>
          </a:blipFill>
        </p:spPr>
      </p:sp>
      <p:grpSp>
        <p:nvGrpSpPr>
          <p:cNvPr id="3" name="Group 3"/>
          <p:cNvGrpSpPr/>
          <p:nvPr/>
        </p:nvGrpSpPr>
        <p:grpSpPr>
          <a:xfrm>
            <a:off x="841402" y="744973"/>
            <a:ext cx="8070795" cy="5825254"/>
            <a:chOff x="0" y="0"/>
            <a:chExt cx="2692636" cy="1943462"/>
          </a:xfrm>
        </p:grpSpPr>
        <p:sp>
          <p:nvSpPr>
            <p:cNvPr id="4" name="Freeform 4"/>
            <p:cNvSpPr/>
            <p:nvPr/>
          </p:nvSpPr>
          <p:spPr>
            <a:xfrm>
              <a:off x="0" y="0"/>
              <a:ext cx="2692636" cy="1943462"/>
            </a:xfrm>
            <a:custGeom>
              <a:avLst/>
              <a:gdLst/>
              <a:ahLst/>
              <a:cxnLst/>
              <a:rect l="l" t="t" r="r" b="b"/>
              <a:pathLst>
                <a:path w="2692636" h="1943462">
                  <a:moveTo>
                    <a:pt x="23981" y="0"/>
                  </a:moveTo>
                  <a:lnTo>
                    <a:pt x="2668654" y="0"/>
                  </a:lnTo>
                  <a:cubicBezTo>
                    <a:pt x="2681899" y="0"/>
                    <a:pt x="2692636" y="10737"/>
                    <a:pt x="2692636" y="23981"/>
                  </a:cubicBezTo>
                  <a:lnTo>
                    <a:pt x="2692636" y="1919481"/>
                  </a:lnTo>
                  <a:cubicBezTo>
                    <a:pt x="2692636" y="1932726"/>
                    <a:pt x="2681899" y="1943462"/>
                    <a:pt x="2668654" y="1943462"/>
                  </a:cubicBezTo>
                  <a:lnTo>
                    <a:pt x="23981" y="1943462"/>
                  </a:lnTo>
                  <a:cubicBezTo>
                    <a:pt x="10737" y="1943462"/>
                    <a:pt x="0" y="1932726"/>
                    <a:pt x="0" y="1919481"/>
                  </a:cubicBezTo>
                  <a:lnTo>
                    <a:pt x="0" y="23981"/>
                  </a:lnTo>
                  <a:cubicBezTo>
                    <a:pt x="0" y="10737"/>
                    <a:pt x="10737" y="0"/>
                    <a:pt x="23981" y="0"/>
                  </a:cubicBezTo>
                  <a:close/>
                </a:path>
              </a:pathLst>
            </a:custGeom>
            <a:solidFill>
              <a:srgbClr val="2B3D6C"/>
            </a:solidFill>
          </p:spPr>
        </p:sp>
        <p:sp>
          <p:nvSpPr>
            <p:cNvPr id="5" name="TextBox 5"/>
            <p:cNvSpPr txBox="1"/>
            <p:nvPr/>
          </p:nvSpPr>
          <p:spPr>
            <a:xfrm>
              <a:off x="0" y="-38100"/>
              <a:ext cx="2692636" cy="1981562"/>
            </a:xfrm>
            <a:prstGeom prst="rect">
              <a:avLst/>
            </a:prstGeom>
          </p:spPr>
          <p:txBody>
            <a:bodyPr lIns="51930" tIns="51930" rIns="51930" bIns="51930" rtlCol="0" anchor="ctr"/>
            <a:lstStyle/>
            <a:p>
              <a:pPr algn="ctr">
                <a:lnSpc>
                  <a:spcPts val="1960"/>
                </a:lnSpc>
                <a:spcBef>
                  <a:spcPct val="0"/>
                </a:spcBef>
              </a:pPr>
              <a:endParaRPr/>
            </a:p>
          </p:txBody>
        </p:sp>
      </p:grpSp>
      <p:grpSp>
        <p:nvGrpSpPr>
          <p:cNvPr id="6" name="Group 6"/>
          <p:cNvGrpSpPr/>
          <p:nvPr/>
        </p:nvGrpSpPr>
        <p:grpSpPr>
          <a:xfrm>
            <a:off x="2096680" y="2591472"/>
            <a:ext cx="5560240" cy="948036"/>
            <a:chOff x="0" y="0"/>
            <a:chExt cx="1734526" cy="295741"/>
          </a:xfrm>
        </p:grpSpPr>
        <p:sp>
          <p:nvSpPr>
            <p:cNvPr id="7" name="Freeform 7"/>
            <p:cNvSpPr/>
            <p:nvPr/>
          </p:nvSpPr>
          <p:spPr>
            <a:xfrm>
              <a:off x="0" y="0"/>
              <a:ext cx="1734526" cy="295741"/>
            </a:xfrm>
            <a:custGeom>
              <a:avLst/>
              <a:gdLst/>
              <a:ahLst/>
              <a:cxnLst/>
              <a:rect l="l" t="t" r="r" b="b"/>
              <a:pathLst>
                <a:path w="1734526" h="295741">
                  <a:moveTo>
                    <a:pt x="41771" y="0"/>
                  </a:moveTo>
                  <a:lnTo>
                    <a:pt x="1692755" y="0"/>
                  </a:lnTo>
                  <a:cubicBezTo>
                    <a:pt x="1715824" y="0"/>
                    <a:pt x="1734526" y="18702"/>
                    <a:pt x="1734526" y="41771"/>
                  </a:cubicBezTo>
                  <a:lnTo>
                    <a:pt x="1734526" y="253970"/>
                  </a:lnTo>
                  <a:cubicBezTo>
                    <a:pt x="1734526" y="265049"/>
                    <a:pt x="1730125" y="275673"/>
                    <a:pt x="1722291" y="283507"/>
                  </a:cubicBezTo>
                  <a:cubicBezTo>
                    <a:pt x="1714458" y="291341"/>
                    <a:pt x="1703833" y="295741"/>
                    <a:pt x="1692755" y="295741"/>
                  </a:cubicBezTo>
                  <a:lnTo>
                    <a:pt x="41771" y="295741"/>
                  </a:lnTo>
                  <a:cubicBezTo>
                    <a:pt x="18702" y="295741"/>
                    <a:pt x="0" y="277040"/>
                    <a:pt x="0" y="253970"/>
                  </a:cubicBezTo>
                  <a:lnTo>
                    <a:pt x="0" y="41771"/>
                  </a:lnTo>
                  <a:cubicBezTo>
                    <a:pt x="0" y="18702"/>
                    <a:pt x="18702" y="0"/>
                    <a:pt x="41771" y="0"/>
                  </a:cubicBezTo>
                  <a:close/>
                </a:path>
              </a:pathLst>
            </a:custGeom>
            <a:solidFill>
              <a:srgbClr val="00224D"/>
            </a:solidFill>
          </p:spPr>
        </p:sp>
        <p:sp>
          <p:nvSpPr>
            <p:cNvPr id="8" name="TextBox 8"/>
            <p:cNvSpPr txBox="1"/>
            <p:nvPr/>
          </p:nvSpPr>
          <p:spPr>
            <a:xfrm>
              <a:off x="0" y="-38100"/>
              <a:ext cx="1734526" cy="333841"/>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2096680" y="3752130"/>
            <a:ext cx="5560240" cy="948036"/>
            <a:chOff x="0" y="0"/>
            <a:chExt cx="1734526" cy="295741"/>
          </a:xfrm>
        </p:grpSpPr>
        <p:sp>
          <p:nvSpPr>
            <p:cNvPr id="10" name="Freeform 10"/>
            <p:cNvSpPr/>
            <p:nvPr/>
          </p:nvSpPr>
          <p:spPr>
            <a:xfrm>
              <a:off x="0" y="0"/>
              <a:ext cx="1734526" cy="295741"/>
            </a:xfrm>
            <a:custGeom>
              <a:avLst/>
              <a:gdLst/>
              <a:ahLst/>
              <a:cxnLst/>
              <a:rect l="l" t="t" r="r" b="b"/>
              <a:pathLst>
                <a:path w="1734526" h="295741">
                  <a:moveTo>
                    <a:pt x="41771" y="0"/>
                  </a:moveTo>
                  <a:lnTo>
                    <a:pt x="1692755" y="0"/>
                  </a:lnTo>
                  <a:cubicBezTo>
                    <a:pt x="1715824" y="0"/>
                    <a:pt x="1734526" y="18702"/>
                    <a:pt x="1734526" y="41771"/>
                  </a:cubicBezTo>
                  <a:lnTo>
                    <a:pt x="1734526" y="253970"/>
                  </a:lnTo>
                  <a:cubicBezTo>
                    <a:pt x="1734526" y="265049"/>
                    <a:pt x="1730125" y="275673"/>
                    <a:pt x="1722291" y="283507"/>
                  </a:cubicBezTo>
                  <a:cubicBezTo>
                    <a:pt x="1714458" y="291341"/>
                    <a:pt x="1703833" y="295741"/>
                    <a:pt x="1692755" y="295741"/>
                  </a:cubicBezTo>
                  <a:lnTo>
                    <a:pt x="41771" y="295741"/>
                  </a:lnTo>
                  <a:cubicBezTo>
                    <a:pt x="18702" y="295741"/>
                    <a:pt x="0" y="277040"/>
                    <a:pt x="0" y="253970"/>
                  </a:cubicBezTo>
                  <a:lnTo>
                    <a:pt x="0" y="41771"/>
                  </a:lnTo>
                  <a:cubicBezTo>
                    <a:pt x="0" y="18702"/>
                    <a:pt x="18702" y="0"/>
                    <a:pt x="41771" y="0"/>
                  </a:cubicBezTo>
                  <a:close/>
                </a:path>
              </a:pathLst>
            </a:custGeom>
            <a:solidFill>
              <a:srgbClr val="00224D"/>
            </a:solidFill>
          </p:spPr>
        </p:sp>
        <p:sp>
          <p:nvSpPr>
            <p:cNvPr id="11" name="TextBox 11"/>
            <p:cNvSpPr txBox="1"/>
            <p:nvPr/>
          </p:nvSpPr>
          <p:spPr>
            <a:xfrm>
              <a:off x="0" y="-38100"/>
              <a:ext cx="1734526" cy="333841"/>
            </a:xfrm>
            <a:prstGeom prst="rect">
              <a:avLst/>
            </a:prstGeom>
          </p:spPr>
          <p:txBody>
            <a:bodyPr lIns="50800" tIns="50800" rIns="50800" bIns="50800" rtlCol="0" anchor="ctr"/>
            <a:lstStyle/>
            <a:p>
              <a:pPr algn="ctr">
                <a:lnSpc>
                  <a:spcPts val="1960"/>
                </a:lnSpc>
              </a:pPr>
              <a:endParaRPr/>
            </a:p>
          </p:txBody>
        </p:sp>
      </p:grpSp>
      <p:grpSp>
        <p:nvGrpSpPr>
          <p:cNvPr id="12" name="Group 12"/>
          <p:cNvGrpSpPr/>
          <p:nvPr/>
        </p:nvGrpSpPr>
        <p:grpSpPr>
          <a:xfrm>
            <a:off x="2096680" y="4895795"/>
            <a:ext cx="5560240" cy="1279830"/>
            <a:chOff x="0" y="0"/>
            <a:chExt cx="1734526" cy="399245"/>
          </a:xfrm>
        </p:grpSpPr>
        <p:sp>
          <p:nvSpPr>
            <p:cNvPr id="13" name="Freeform 13"/>
            <p:cNvSpPr/>
            <p:nvPr/>
          </p:nvSpPr>
          <p:spPr>
            <a:xfrm>
              <a:off x="0" y="0"/>
              <a:ext cx="1734526" cy="399245"/>
            </a:xfrm>
            <a:custGeom>
              <a:avLst/>
              <a:gdLst/>
              <a:ahLst/>
              <a:cxnLst/>
              <a:rect l="l" t="t" r="r" b="b"/>
              <a:pathLst>
                <a:path w="1734526" h="399245">
                  <a:moveTo>
                    <a:pt x="41771" y="0"/>
                  </a:moveTo>
                  <a:lnTo>
                    <a:pt x="1692755" y="0"/>
                  </a:lnTo>
                  <a:cubicBezTo>
                    <a:pt x="1715824" y="0"/>
                    <a:pt x="1734526" y="18702"/>
                    <a:pt x="1734526" y="41771"/>
                  </a:cubicBezTo>
                  <a:lnTo>
                    <a:pt x="1734526" y="357474"/>
                  </a:lnTo>
                  <a:cubicBezTo>
                    <a:pt x="1734526" y="380543"/>
                    <a:pt x="1715824" y="399245"/>
                    <a:pt x="1692755" y="399245"/>
                  </a:cubicBezTo>
                  <a:lnTo>
                    <a:pt x="41771" y="399245"/>
                  </a:lnTo>
                  <a:cubicBezTo>
                    <a:pt x="30693" y="399245"/>
                    <a:pt x="20068" y="394844"/>
                    <a:pt x="12234" y="387011"/>
                  </a:cubicBezTo>
                  <a:cubicBezTo>
                    <a:pt x="4401" y="379177"/>
                    <a:pt x="0" y="368552"/>
                    <a:pt x="0" y="357474"/>
                  </a:cubicBezTo>
                  <a:lnTo>
                    <a:pt x="0" y="41771"/>
                  </a:lnTo>
                  <a:cubicBezTo>
                    <a:pt x="0" y="18702"/>
                    <a:pt x="18702" y="0"/>
                    <a:pt x="41771" y="0"/>
                  </a:cubicBezTo>
                  <a:close/>
                </a:path>
              </a:pathLst>
            </a:custGeom>
            <a:solidFill>
              <a:srgbClr val="00224D"/>
            </a:solidFill>
          </p:spPr>
        </p:sp>
        <p:sp>
          <p:nvSpPr>
            <p:cNvPr id="14" name="TextBox 14"/>
            <p:cNvSpPr txBox="1"/>
            <p:nvPr/>
          </p:nvSpPr>
          <p:spPr>
            <a:xfrm>
              <a:off x="0" y="-38100"/>
              <a:ext cx="1734526" cy="437345"/>
            </a:xfrm>
            <a:prstGeom prst="rect">
              <a:avLst/>
            </a:prstGeom>
          </p:spPr>
          <p:txBody>
            <a:bodyPr lIns="50800" tIns="50800" rIns="50800" bIns="50800" rtlCol="0" anchor="ctr"/>
            <a:lstStyle/>
            <a:p>
              <a:pPr algn="ctr">
                <a:lnSpc>
                  <a:spcPts val="1960"/>
                </a:lnSpc>
              </a:pPr>
              <a:endParaRPr/>
            </a:p>
          </p:txBody>
        </p:sp>
      </p:grpSp>
      <p:sp>
        <p:nvSpPr>
          <p:cNvPr id="15" name="TextBox 15"/>
          <p:cNvSpPr txBox="1"/>
          <p:nvPr/>
        </p:nvSpPr>
        <p:spPr>
          <a:xfrm>
            <a:off x="2096680" y="1518993"/>
            <a:ext cx="5560240" cy="859680"/>
          </a:xfrm>
          <a:prstGeom prst="rect">
            <a:avLst/>
          </a:prstGeom>
        </p:spPr>
        <p:txBody>
          <a:bodyPr lIns="0" tIns="0" rIns="0" bIns="0" rtlCol="0" anchor="t">
            <a:spAutoFit/>
          </a:bodyPr>
          <a:lstStyle/>
          <a:p>
            <a:pPr algn="ctr">
              <a:lnSpc>
                <a:spcPts val="6316"/>
              </a:lnSpc>
            </a:pPr>
            <a:r>
              <a:rPr lang="en-US" sz="6649">
                <a:solidFill>
                  <a:srgbClr val="FFFFFF"/>
                </a:solidFill>
                <a:latin typeface="Paalalabas Wide"/>
                <a:ea typeface="Paalalabas Wide"/>
                <a:cs typeface="Paalalabas Wide"/>
                <a:sym typeface="Paalalabas Wide"/>
              </a:rPr>
              <a:t>THANK YOU</a:t>
            </a:r>
          </a:p>
        </p:txBody>
      </p:sp>
      <p:sp>
        <p:nvSpPr>
          <p:cNvPr id="16" name="TextBox 16"/>
          <p:cNvSpPr txBox="1"/>
          <p:nvPr/>
        </p:nvSpPr>
        <p:spPr>
          <a:xfrm>
            <a:off x="2581265" y="4957054"/>
            <a:ext cx="4591070" cy="1060920"/>
          </a:xfrm>
          <a:prstGeom prst="rect">
            <a:avLst/>
          </a:prstGeom>
        </p:spPr>
        <p:txBody>
          <a:bodyPr lIns="0" tIns="0" rIns="0" bIns="0" rtlCol="0" anchor="t">
            <a:spAutoFit/>
          </a:bodyPr>
          <a:lstStyle/>
          <a:p>
            <a:pPr algn="ctr">
              <a:lnSpc>
                <a:spcPts val="2824"/>
              </a:lnSpc>
            </a:pPr>
            <a:r>
              <a:rPr lang="en-US" sz="2017" spc="312">
                <a:solidFill>
                  <a:srgbClr val="FFFFFF"/>
                </a:solidFill>
                <a:latin typeface="Poppins"/>
                <a:ea typeface="Poppins"/>
                <a:cs typeface="Poppins"/>
                <a:sym typeface="Poppins"/>
              </a:rPr>
              <a:t>2, S, Jalan Bukit Badak, Pekan Subang, 40150 Shah Alam, Selangor</a:t>
            </a:r>
          </a:p>
        </p:txBody>
      </p:sp>
      <p:sp>
        <p:nvSpPr>
          <p:cNvPr id="17" name="Freeform 17"/>
          <p:cNvSpPr/>
          <p:nvPr/>
        </p:nvSpPr>
        <p:spPr>
          <a:xfrm flipH="1" flipV="1">
            <a:off x="6641927" y="-431452"/>
            <a:ext cx="3450147" cy="2810302"/>
          </a:xfrm>
          <a:custGeom>
            <a:avLst/>
            <a:gdLst/>
            <a:ahLst/>
            <a:cxnLst/>
            <a:rect l="l" t="t" r="r" b="b"/>
            <a:pathLst>
              <a:path w="3450147" h="2810302">
                <a:moveTo>
                  <a:pt x="3450147" y="2810302"/>
                </a:moveTo>
                <a:lnTo>
                  <a:pt x="0" y="2810302"/>
                </a:lnTo>
                <a:lnTo>
                  <a:pt x="0" y="0"/>
                </a:lnTo>
                <a:lnTo>
                  <a:pt x="3450147" y="0"/>
                </a:lnTo>
                <a:lnTo>
                  <a:pt x="3450147" y="2810302"/>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a:off x="0" y="5219600"/>
            <a:ext cx="3450147" cy="2810302"/>
          </a:xfrm>
          <a:custGeom>
            <a:avLst/>
            <a:gdLst/>
            <a:ahLst/>
            <a:cxnLst/>
            <a:rect l="l" t="t" r="r" b="b"/>
            <a:pathLst>
              <a:path w="3450147" h="2810302">
                <a:moveTo>
                  <a:pt x="0" y="0"/>
                </a:moveTo>
                <a:lnTo>
                  <a:pt x="3450147" y="0"/>
                </a:lnTo>
                <a:lnTo>
                  <a:pt x="3450147" y="2810302"/>
                </a:lnTo>
                <a:lnTo>
                  <a:pt x="0" y="281030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9" name="TextBox 19"/>
          <p:cNvSpPr txBox="1"/>
          <p:nvPr/>
        </p:nvSpPr>
        <p:spPr>
          <a:xfrm>
            <a:off x="3228435" y="2874079"/>
            <a:ext cx="3296730" cy="358331"/>
          </a:xfrm>
          <a:prstGeom prst="rect">
            <a:avLst/>
          </a:prstGeom>
        </p:spPr>
        <p:txBody>
          <a:bodyPr lIns="0" tIns="0" rIns="0" bIns="0" rtlCol="0" anchor="t">
            <a:spAutoFit/>
          </a:bodyPr>
          <a:lstStyle/>
          <a:p>
            <a:pPr algn="ctr">
              <a:lnSpc>
                <a:spcPts val="2824"/>
              </a:lnSpc>
            </a:pPr>
            <a:r>
              <a:rPr lang="en-US" sz="2017" spc="312">
                <a:solidFill>
                  <a:srgbClr val="FFFFFF"/>
                </a:solidFill>
                <a:latin typeface="Poppins"/>
                <a:ea typeface="Poppins"/>
                <a:cs typeface="Poppins"/>
                <a:sym typeface="Poppins"/>
              </a:rPr>
              <a:t>+</a:t>
            </a:r>
            <a:r>
              <a:rPr lang="en-US" sz="2017" spc="312">
                <a:solidFill>
                  <a:srgbClr val="FFFFFF"/>
                </a:solidFill>
                <a:latin typeface="Poppins"/>
                <a:ea typeface="Poppins"/>
                <a:cs typeface="Poppins"/>
                <a:sym typeface="Poppins"/>
                <a:hlinkClick r:id="rId4" tooltip="https://www.google.com/search?q=rokonma&amp;sca_esv=4fa1f44df72afb23&amp;biw=1443&amp;bih=808&amp;sxsrf=ANbL-n6tV5nSpvKLIGaC-ysLiaRVctLMPg%3A1780988815848&amp;ei=j7snaq29M4DdseMPz9ijiAc&amp;gs_ssp=eJzj4tZP1zcsSTOrSqs0NmC0UjWoMDZMTjZJSzFJSks2SzQwMrUyqDA3TU6ySDNNNTM0MTMxN0j1Yi_Kz87Py00EACNoEfk&amp;oq=roko&amp;gs_lp=Egxnd3Mtd2l6LXNlcnAiBHJva28qAggAMhAQLhivARjHARiABBiKBRgnMgQQIxgnMgoQABiABBiKBRhDMgsQABiABBixAxiDATIKEAAYgAQYigUYQzIFEAAYgAQyCxAAGIAEGLEDGIMBMgUQABiABDIFEAAYgAQyBRAAGIAEMh0QLhivARjHARiABBiKBRiXBRjcBBjeBBjgBNgBAUi0IFCUDFiUD3ABeAGQAQCYAVOgAa0CqgEBNLgBAcgBAPgBAZgCBqAC4hDCAgoQABhHGNYEGLADwgIQEC4YgAQYigUYxwEYrwEYJ8ICChAjGIAEGIoFGCfCAgsQABiABBiKBRiRAsICCxAuGIAEGLEDGIMBwgIOEAAYgAQYigUYjQYYsQPCAg4QABiABBiKBRixAxiDAcICERAuGIAEGLEDGMcBGK8BGI4FwgIdEC4YgAQYigUYxwEYrwEYlwUY3AQY3gQY4ATYAQHCAggQLhiABBixA8ICBRAuGIAEwgIOEC4YgAQYigUYsQMYgwHCAhMQLhiABBiKBRhDGLEDGMcBGNEDwgIIEAAYgAQYsQOYAwCIBgGQBga6BgYIARABGBSSBwU1LjctMaAHt0myBwE0uAfIAsIHBzAuMS40LjHIBx-ACAE&amp;sclient=gws-wiz-serp"/>
              </a:rPr>
              <a:t>03-7846 2554</a:t>
            </a:r>
          </a:p>
        </p:txBody>
      </p:sp>
      <p:sp>
        <p:nvSpPr>
          <p:cNvPr id="20" name="TextBox 20"/>
          <p:cNvSpPr txBox="1"/>
          <p:nvPr/>
        </p:nvSpPr>
        <p:spPr>
          <a:xfrm>
            <a:off x="2792141" y="4018785"/>
            <a:ext cx="4169319" cy="357577"/>
          </a:xfrm>
          <a:prstGeom prst="rect">
            <a:avLst/>
          </a:prstGeom>
        </p:spPr>
        <p:txBody>
          <a:bodyPr lIns="0" tIns="0" rIns="0" bIns="0" rtlCol="0" anchor="t">
            <a:spAutoFit/>
          </a:bodyPr>
          <a:lstStyle/>
          <a:p>
            <a:pPr algn="ctr">
              <a:lnSpc>
                <a:spcPts val="2824"/>
              </a:lnSpc>
            </a:pPr>
            <a:r>
              <a:rPr lang="en-US" sz="2017" spc="312">
                <a:solidFill>
                  <a:srgbClr val="FFFFFF"/>
                </a:solidFill>
                <a:latin typeface="Poppins"/>
                <a:ea typeface="Poppins"/>
                <a:cs typeface="Poppins"/>
                <a:sym typeface="Poppins"/>
              </a:rPr>
              <a:t>www.rokonma.com.my</a:t>
            </a:r>
          </a:p>
        </p:txBody>
      </p:sp>
      <p:sp>
        <p:nvSpPr>
          <p:cNvPr id="21" name="Freeform 21"/>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5">
              <a:alphaModFix amt="59000"/>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144438" y="4831740"/>
            <a:ext cx="8774861" cy="2483460"/>
            <a:chOff x="0" y="0"/>
            <a:chExt cx="1911734" cy="541059"/>
          </a:xfrm>
        </p:grpSpPr>
        <p:sp>
          <p:nvSpPr>
            <p:cNvPr id="3" name="Freeform 3"/>
            <p:cNvSpPr/>
            <p:nvPr/>
          </p:nvSpPr>
          <p:spPr>
            <a:xfrm>
              <a:off x="0" y="0"/>
              <a:ext cx="1911734" cy="541059"/>
            </a:xfrm>
            <a:custGeom>
              <a:avLst/>
              <a:gdLst/>
              <a:ahLst/>
              <a:cxnLst/>
              <a:rect l="l" t="t" r="r" b="b"/>
              <a:pathLst>
                <a:path w="1911734" h="541059">
                  <a:moveTo>
                    <a:pt x="0" y="0"/>
                  </a:moveTo>
                  <a:lnTo>
                    <a:pt x="1911734" y="0"/>
                  </a:lnTo>
                  <a:lnTo>
                    <a:pt x="1911734" y="541059"/>
                  </a:lnTo>
                  <a:lnTo>
                    <a:pt x="0" y="541059"/>
                  </a:lnTo>
                  <a:close/>
                </a:path>
              </a:pathLst>
            </a:custGeom>
            <a:blipFill>
              <a:blip r:embed="rId2"/>
              <a:stretch>
                <a:fillRect t="-82499" b="-82499"/>
              </a:stretch>
            </a:blipFill>
          </p:spPr>
        </p:sp>
      </p:grpSp>
      <p:grpSp>
        <p:nvGrpSpPr>
          <p:cNvPr id="4" name="Group 4"/>
          <p:cNvGrpSpPr/>
          <p:nvPr/>
        </p:nvGrpSpPr>
        <p:grpSpPr>
          <a:xfrm>
            <a:off x="8611373" y="4831740"/>
            <a:ext cx="1142227" cy="2802681"/>
            <a:chOff x="0" y="0"/>
            <a:chExt cx="423047" cy="1038030"/>
          </a:xfrm>
        </p:grpSpPr>
        <p:sp>
          <p:nvSpPr>
            <p:cNvPr id="5" name="Freeform 5"/>
            <p:cNvSpPr/>
            <p:nvPr/>
          </p:nvSpPr>
          <p:spPr>
            <a:xfrm>
              <a:off x="0" y="0"/>
              <a:ext cx="423047" cy="1038030"/>
            </a:xfrm>
            <a:custGeom>
              <a:avLst/>
              <a:gdLst/>
              <a:ahLst/>
              <a:cxnLst/>
              <a:rect l="l" t="t" r="r" b="b"/>
              <a:pathLst>
                <a:path w="423047" h="1038030">
                  <a:moveTo>
                    <a:pt x="0" y="0"/>
                  </a:moveTo>
                  <a:lnTo>
                    <a:pt x="423047" y="0"/>
                  </a:lnTo>
                  <a:lnTo>
                    <a:pt x="423047" y="1038030"/>
                  </a:lnTo>
                  <a:lnTo>
                    <a:pt x="0" y="1038030"/>
                  </a:lnTo>
                  <a:close/>
                </a:path>
              </a:pathLst>
            </a:custGeom>
            <a:solidFill>
              <a:srgbClr val="00224D"/>
            </a:solidFill>
          </p:spPr>
        </p:sp>
        <p:sp>
          <p:nvSpPr>
            <p:cNvPr id="6" name="TextBox 6"/>
            <p:cNvSpPr txBox="1"/>
            <p:nvPr/>
          </p:nvSpPr>
          <p:spPr>
            <a:xfrm>
              <a:off x="0" y="-38100"/>
              <a:ext cx="423047" cy="107613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flipH="1" flipV="1">
            <a:off x="6438323" y="-455420"/>
            <a:ext cx="3450147" cy="2810302"/>
          </a:xfrm>
          <a:custGeom>
            <a:avLst/>
            <a:gdLst/>
            <a:ahLst/>
            <a:cxnLst/>
            <a:rect l="l" t="t" r="r" b="b"/>
            <a:pathLst>
              <a:path w="3450147" h="2810302">
                <a:moveTo>
                  <a:pt x="3450147" y="2810302"/>
                </a:moveTo>
                <a:lnTo>
                  <a:pt x="0" y="2810302"/>
                </a:lnTo>
                <a:lnTo>
                  <a:pt x="0" y="0"/>
                </a:lnTo>
                <a:lnTo>
                  <a:pt x="3450147" y="0"/>
                </a:lnTo>
                <a:lnTo>
                  <a:pt x="3450147" y="2810302"/>
                </a:lnTo>
                <a:close/>
              </a:path>
            </a:pathLst>
          </a:custGeom>
          <a:blipFill>
            <a:blip>
              <a:extLst>
                <a:ext uri="{96DAC541-7B7A-43D3-8B79-37D633B846F1}">
                  <asvg:svgBlip xmlns:asvg="http://schemas.microsoft.com/office/drawing/2016/SVG/main" r:embed="rId3"/>
                </a:ext>
              </a:extLst>
            </a:blip>
            <a:stretch>
              <a:fillRect/>
            </a:stretch>
          </a:blipFill>
        </p:spPr>
      </p:sp>
      <p:grpSp>
        <p:nvGrpSpPr>
          <p:cNvPr id="8" name="Group 8"/>
          <p:cNvGrpSpPr/>
          <p:nvPr/>
        </p:nvGrpSpPr>
        <p:grpSpPr>
          <a:xfrm>
            <a:off x="0" y="-384148"/>
            <a:ext cx="426676" cy="5813112"/>
            <a:chOff x="0" y="0"/>
            <a:chExt cx="158028" cy="2153004"/>
          </a:xfrm>
        </p:grpSpPr>
        <p:sp>
          <p:nvSpPr>
            <p:cNvPr id="9" name="Freeform 9"/>
            <p:cNvSpPr/>
            <p:nvPr/>
          </p:nvSpPr>
          <p:spPr>
            <a:xfrm>
              <a:off x="0" y="0"/>
              <a:ext cx="158028" cy="2153004"/>
            </a:xfrm>
            <a:custGeom>
              <a:avLst/>
              <a:gdLst/>
              <a:ahLst/>
              <a:cxnLst/>
              <a:rect l="l" t="t" r="r" b="b"/>
              <a:pathLst>
                <a:path w="158028" h="2153004">
                  <a:moveTo>
                    <a:pt x="0" y="0"/>
                  </a:moveTo>
                  <a:lnTo>
                    <a:pt x="158028" y="0"/>
                  </a:lnTo>
                  <a:lnTo>
                    <a:pt x="158028" y="2153004"/>
                  </a:lnTo>
                  <a:lnTo>
                    <a:pt x="0" y="2153004"/>
                  </a:lnTo>
                  <a:close/>
                </a:path>
              </a:pathLst>
            </a:custGeom>
            <a:solidFill>
              <a:srgbClr val="00224D"/>
            </a:solidFill>
          </p:spPr>
        </p:sp>
        <p:sp>
          <p:nvSpPr>
            <p:cNvPr id="10" name="TextBox 10"/>
            <p:cNvSpPr txBox="1"/>
            <p:nvPr/>
          </p:nvSpPr>
          <p:spPr>
            <a:xfrm>
              <a:off x="0" y="-38100"/>
              <a:ext cx="158028" cy="2191104"/>
            </a:xfrm>
            <a:prstGeom prst="rect">
              <a:avLst/>
            </a:prstGeom>
          </p:spPr>
          <p:txBody>
            <a:bodyPr lIns="50800" tIns="50800" rIns="50800" bIns="50800" rtlCol="0" anchor="ctr"/>
            <a:lstStyle/>
            <a:p>
              <a:pPr algn="ctr">
                <a:lnSpc>
                  <a:spcPts val="1960"/>
                </a:lnSpc>
              </a:pPr>
              <a:endParaRPr/>
            </a:p>
          </p:txBody>
        </p:sp>
      </p:grpSp>
      <p:sp>
        <p:nvSpPr>
          <p:cNvPr id="11" name="TextBox 11"/>
          <p:cNvSpPr txBox="1"/>
          <p:nvPr/>
        </p:nvSpPr>
        <p:spPr>
          <a:xfrm>
            <a:off x="1280002" y="1305963"/>
            <a:ext cx="3508589" cy="763759"/>
          </a:xfrm>
          <a:prstGeom prst="rect">
            <a:avLst/>
          </a:prstGeom>
        </p:spPr>
        <p:txBody>
          <a:bodyPr lIns="0" tIns="0" rIns="0" bIns="0" rtlCol="0" anchor="t">
            <a:spAutoFit/>
          </a:bodyPr>
          <a:lstStyle/>
          <a:p>
            <a:pPr algn="l">
              <a:lnSpc>
                <a:spcPts val="5534"/>
              </a:lnSpc>
            </a:pPr>
            <a:r>
              <a:rPr lang="en-US" sz="5825">
                <a:solidFill>
                  <a:srgbClr val="FFFFFF"/>
                </a:solidFill>
                <a:latin typeface="Paalalabas Wide"/>
                <a:ea typeface="Paalalabas Wide"/>
                <a:cs typeface="Paalalabas Wide"/>
                <a:sym typeface="Paalalabas Wide"/>
              </a:rPr>
              <a:t>ABOUT US</a:t>
            </a:r>
          </a:p>
        </p:txBody>
      </p:sp>
      <p:sp>
        <p:nvSpPr>
          <p:cNvPr id="12" name="TextBox 12"/>
          <p:cNvSpPr txBox="1"/>
          <p:nvPr/>
        </p:nvSpPr>
        <p:spPr>
          <a:xfrm>
            <a:off x="1280002" y="2326307"/>
            <a:ext cx="7331371" cy="1757045"/>
          </a:xfrm>
          <a:prstGeom prst="rect">
            <a:avLst/>
          </a:prstGeom>
        </p:spPr>
        <p:txBody>
          <a:bodyPr lIns="0" tIns="0" rIns="0" bIns="0" rtlCol="0" anchor="t">
            <a:spAutoFit/>
          </a:bodyPr>
          <a:lstStyle/>
          <a:p>
            <a:pPr algn="just">
              <a:lnSpc>
                <a:spcPts val="2380"/>
              </a:lnSpc>
            </a:pPr>
            <a:r>
              <a:rPr lang="en-US" sz="1700">
                <a:solidFill>
                  <a:srgbClr val="FFFFFF"/>
                </a:solidFill>
                <a:latin typeface="Open Sauce"/>
                <a:ea typeface="Open Sauce"/>
                <a:cs typeface="Open Sauce"/>
                <a:sym typeface="Open Sauce"/>
              </a:rPr>
              <a:t>Founded in 1987, Rokonma (M) Sdn. Bhd. has established itself as a leading manufacturer of high-quality conveyor belt roller components and conveyor systems in Malaysia. The company is committed to delivering reliable, durable, and high-performance products while maintaining the highest standards of quality and customer satisfaction.</a:t>
            </a:r>
          </a:p>
        </p:txBody>
      </p:sp>
      <p:sp>
        <p:nvSpPr>
          <p:cNvPr id="13" name="Freeform 13"/>
          <p:cNvSpPr/>
          <p:nvPr/>
        </p:nvSpPr>
        <p:spPr>
          <a:xfrm>
            <a:off x="8286451" y="6419757"/>
            <a:ext cx="1467149" cy="895443"/>
          </a:xfrm>
          <a:custGeom>
            <a:avLst/>
            <a:gdLst/>
            <a:ahLst/>
            <a:cxnLst/>
            <a:rect l="l" t="t" r="r" b="b"/>
            <a:pathLst>
              <a:path w="1467149" h="895443">
                <a:moveTo>
                  <a:pt x="0" y="0"/>
                </a:moveTo>
                <a:lnTo>
                  <a:pt x="1467149" y="0"/>
                </a:lnTo>
                <a:lnTo>
                  <a:pt x="1467149" y="895443"/>
                </a:lnTo>
                <a:lnTo>
                  <a:pt x="0" y="895443"/>
                </a:lnTo>
                <a:lnTo>
                  <a:pt x="0" y="0"/>
                </a:lnTo>
                <a:close/>
              </a:path>
            </a:pathLst>
          </a:custGeom>
          <a:blipFill>
            <a:blip r:embed="rId4">
              <a:alphaModFix amt="59000"/>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5827960" y="3944728"/>
            <a:ext cx="4044183" cy="3370472"/>
            <a:chOff x="0" y="0"/>
            <a:chExt cx="881086" cy="734308"/>
          </a:xfrm>
        </p:grpSpPr>
        <p:sp>
          <p:nvSpPr>
            <p:cNvPr id="3" name="Freeform 3"/>
            <p:cNvSpPr/>
            <p:nvPr/>
          </p:nvSpPr>
          <p:spPr>
            <a:xfrm>
              <a:off x="0" y="0"/>
              <a:ext cx="881086" cy="734308"/>
            </a:xfrm>
            <a:custGeom>
              <a:avLst/>
              <a:gdLst/>
              <a:ahLst/>
              <a:cxnLst/>
              <a:rect l="l" t="t" r="r" b="b"/>
              <a:pathLst>
                <a:path w="881086" h="734308">
                  <a:moveTo>
                    <a:pt x="0" y="0"/>
                  </a:moveTo>
                  <a:lnTo>
                    <a:pt x="881086" y="0"/>
                  </a:lnTo>
                  <a:lnTo>
                    <a:pt x="881086" y="734308"/>
                  </a:lnTo>
                  <a:lnTo>
                    <a:pt x="0" y="734308"/>
                  </a:lnTo>
                  <a:close/>
                </a:path>
              </a:pathLst>
            </a:custGeom>
            <a:blipFill>
              <a:blip r:embed="rId2"/>
              <a:stretch>
                <a:fillRect l="-5545" r="-5545"/>
              </a:stretch>
            </a:blipFill>
          </p:spPr>
        </p:sp>
      </p:grpSp>
      <p:grpSp>
        <p:nvGrpSpPr>
          <p:cNvPr id="4" name="Group 4"/>
          <p:cNvGrpSpPr/>
          <p:nvPr/>
        </p:nvGrpSpPr>
        <p:grpSpPr>
          <a:xfrm>
            <a:off x="-261777" y="3524329"/>
            <a:ext cx="6470243" cy="2468798"/>
            <a:chOff x="0" y="0"/>
            <a:chExt cx="2396386" cy="914370"/>
          </a:xfrm>
        </p:grpSpPr>
        <p:sp>
          <p:nvSpPr>
            <p:cNvPr id="5" name="Freeform 5"/>
            <p:cNvSpPr/>
            <p:nvPr/>
          </p:nvSpPr>
          <p:spPr>
            <a:xfrm>
              <a:off x="0" y="0"/>
              <a:ext cx="2396386" cy="914369"/>
            </a:xfrm>
            <a:custGeom>
              <a:avLst/>
              <a:gdLst/>
              <a:ahLst/>
              <a:cxnLst/>
              <a:rect l="l" t="t" r="r" b="b"/>
              <a:pathLst>
                <a:path w="2396386" h="914369">
                  <a:moveTo>
                    <a:pt x="29914" y="0"/>
                  </a:moveTo>
                  <a:lnTo>
                    <a:pt x="2366473" y="0"/>
                  </a:lnTo>
                  <a:cubicBezTo>
                    <a:pt x="2382994" y="0"/>
                    <a:pt x="2396386" y="13393"/>
                    <a:pt x="2396386" y="29914"/>
                  </a:cubicBezTo>
                  <a:lnTo>
                    <a:pt x="2396386" y="884456"/>
                  </a:lnTo>
                  <a:cubicBezTo>
                    <a:pt x="2396386" y="892390"/>
                    <a:pt x="2393235" y="899998"/>
                    <a:pt x="2387625" y="905608"/>
                  </a:cubicBezTo>
                  <a:cubicBezTo>
                    <a:pt x="2382015" y="911218"/>
                    <a:pt x="2374406" y="914369"/>
                    <a:pt x="2366473" y="914369"/>
                  </a:cubicBezTo>
                  <a:lnTo>
                    <a:pt x="29914" y="914369"/>
                  </a:lnTo>
                  <a:cubicBezTo>
                    <a:pt x="21980" y="914369"/>
                    <a:pt x="14371" y="911218"/>
                    <a:pt x="8761" y="905608"/>
                  </a:cubicBezTo>
                  <a:cubicBezTo>
                    <a:pt x="3152" y="899998"/>
                    <a:pt x="0" y="892390"/>
                    <a:pt x="0" y="884456"/>
                  </a:cubicBezTo>
                  <a:lnTo>
                    <a:pt x="0" y="29914"/>
                  </a:lnTo>
                  <a:cubicBezTo>
                    <a:pt x="0" y="21980"/>
                    <a:pt x="3152" y="14371"/>
                    <a:pt x="8761" y="8761"/>
                  </a:cubicBezTo>
                  <a:cubicBezTo>
                    <a:pt x="14371" y="3152"/>
                    <a:pt x="21980" y="0"/>
                    <a:pt x="29914" y="0"/>
                  </a:cubicBezTo>
                  <a:close/>
                </a:path>
              </a:pathLst>
            </a:custGeom>
            <a:solidFill>
              <a:srgbClr val="00224D"/>
            </a:solidFill>
          </p:spPr>
        </p:sp>
        <p:sp>
          <p:nvSpPr>
            <p:cNvPr id="6" name="TextBox 6"/>
            <p:cNvSpPr txBox="1"/>
            <p:nvPr/>
          </p:nvSpPr>
          <p:spPr>
            <a:xfrm>
              <a:off x="0" y="-38100"/>
              <a:ext cx="2396386" cy="952470"/>
            </a:xfrm>
            <a:prstGeom prst="rect">
              <a:avLst/>
            </a:prstGeom>
          </p:spPr>
          <p:txBody>
            <a:bodyPr lIns="50800" tIns="50800" rIns="50800" bIns="50800" rtlCol="0" anchor="ctr"/>
            <a:lstStyle/>
            <a:p>
              <a:pPr algn="ctr">
                <a:lnSpc>
                  <a:spcPts val="1960"/>
                </a:lnSpc>
              </a:pPr>
              <a:endParaRPr/>
            </a:p>
          </p:txBody>
        </p:sp>
      </p:grpSp>
      <p:grpSp>
        <p:nvGrpSpPr>
          <p:cNvPr id="7" name="Group 7"/>
          <p:cNvGrpSpPr/>
          <p:nvPr/>
        </p:nvGrpSpPr>
        <p:grpSpPr>
          <a:xfrm>
            <a:off x="0" y="6795792"/>
            <a:ext cx="2782665" cy="519408"/>
            <a:chOff x="0" y="0"/>
            <a:chExt cx="1030617" cy="192373"/>
          </a:xfrm>
        </p:grpSpPr>
        <p:sp>
          <p:nvSpPr>
            <p:cNvPr id="8" name="Freeform 8"/>
            <p:cNvSpPr/>
            <p:nvPr/>
          </p:nvSpPr>
          <p:spPr>
            <a:xfrm>
              <a:off x="0" y="0"/>
              <a:ext cx="1030617" cy="192373"/>
            </a:xfrm>
            <a:custGeom>
              <a:avLst/>
              <a:gdLst/>
              <a:ahLst/>
              <a:cxnLst/>
              <a:rect l="l" t="t" r="r" b="b"/>
              <a:pathLst>
                <a:path w="1030617" h="192373">
                  <a:moveTo>
                    <a:pt x="0" y="0"/>
                  </a:moveTo>
                  <a:lnTo>
                    <a:pt x="1030617" y="0"/>
                  </a:lnTo>
                  <a:lnTo>
                    <a:pt x="1030617" y="192373"/>
                  </a:lnTo>
                  <a:lnTo>
                    <a:pt x="0" y="192373"/>
                  </a:lnTo>
                  <a:close/>
                </a:path>
              </a:pathLst>
            </a:custGeom>
            <a:solidFill>
              <a:srgbClr val="FF99FF">
                <a:alpha val="57647"/>
              </a:srgbClr>
            </a:solidFill>
          </p:spPr>
        </p:sp>
        <p:sp>
          <p:nvSpPr>
            <p:cNvPr id="9" name="TextBox 9"/>
            <p:cNvSpPr txBox="1"/>
            <p:nvPr/>
          </p:nvSpPr>
          <p:spPr>
            <a:xfrm>
              <a:off x="0" y="-38100"/>
              <a:ext cx="1030617" cy="230473"/>
            </a:xfrm>
            <a:prstGeom prst="rect">
              <a:avLst/>
            </a:prstGeom>
          </p:spPr>
          <p:txBody>
            <a:bodyPr lIns="50800" tIns="50800" rIns="50800" bIns="50800" rtlCol="0" anchor="ctr"/>
            <a:lstStyle/>
            <a:p>
              <a:pPr algn="ctr">
                <a:lnSpc>
                  <a:spcPts val="1960"/>
                </a:lnSpc>
              </a:pPr>
              <a:endParaRPr/>
            </a:p>
          </p:txBody>
        </p:sp>
      </p:grpSp>
      <p:grpSp>
        <p:nvGrpSpPr>
          <p:cNvPr id="10" name="Group 10"/>
          <p:cNvGrpSpPr/>
          <p:nvPr/>
        </p:nvGrpSpPr>
        <p:grpSpPr>
          <a:xfrm>
            <a:off x="7089478" y="-159975"/>
            <a:ext cx="2782665" cy="519408"/>
            <a:chOff x="0" y="0"/>
            <a:chExt cx="1030617" cy="192373"/>
          </a:xfrm>
        </p:grpSpPr>
        <p:sp>
          <p:nvSpPr>
            <p:cNvPr id="11" name="Freeform 11"/>
            <p:cNvSpPr/>
            <p:nvPr/>
          </p:nvSpPr>
          <p:spPr>
            <a:xfrm>
              <a:off x="0" y="0"/>
              <a:ext cx="1030617" cy="192373"/>
            </a:xfrm>
            <a:custGeom>
              <a:avLst/>
              <a:gdLst/>
              <a:ahLst/>
              <a:cxnLst/>
              <a:rect l="l" t="t" r="r" b="b"/>
              <a:pathLst>
                <a:path w="1030617" h="192373">
                  <a:moveTo>
                    <a:pt x="0" y="0"/>
                  </a:moveTo>
                  <a:lnTo>
                    <a:pt x="1030617" y="0"/>
                  </a:lnTo>
                  <a:lnTo>
                    <a:pt x="1030617" y="192373"/>
                  </a:lnTo>
                  <a:lnTo>
                    <a:pt x="0" y="192373"/>
                  </a:lnTo>
                  <a:close/>
                </a:path>
              </a:pathLst>
            </a:custGeom>
            <a:solidFill>
              <a:srgbClr val="FFFFFF"/>
            </a:solidFill>
          </p:spPr>
        </p:sp>
        <p:sp>
          <p:nvSpPr>
            <p:cNvPr id="12" name="TextBox 12"/>
            <p:cNvSpPr txBox="1"/>
            <p:nvPr/>
          </p:nvSpPr>
          <p:spPr>
            <a:xfrm>
              <a:off x="0" y="-38100"/>
              <a:ext cx="1030617" cy="230473"/>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371903" y="621732"/>
            <a:ext cx="3606854" cy="2102497"/>
          </a:xfrm>
          <a:custGeom>
            <a:avLst/>
            <a:gdLst/>
            <a:ahLst/>
            <a:cxnLst/>
            <a:rect l="l" t="t" r="r" b="b"/>
            <a:pathLst>
              <a:path w="3606854" h="2102497">
                <a:moveTo>
                  <a:pt x="0" y="0"/>
                </a:moveTo>
                <a:lnTo>
                  <a:pt x="3606853" y="0"/>
                </a:lnTo>
                <a:lnTo>
                  <a:pt x="3606853" y="2102497"/>
                </a:lnTo>
                <a:lnTo>
                  <a:pt x="0" y="2102497"/>
                </a:lnTo>
                <a:lnTo>
                  <a:pt x="0" y="0"/>
                </a:lnTo>
                <a:close/>
              </a:path>
            </a:pathLst>
          </a:custGeom>
          <a:blipFill>
            <a:blip r:embed="rId3"/>
            <a:stretch>
              <a:fillRect/>
            </a:stretch>
          </a:blipFill>
        </p:spPr>
      </p:sp>
      <p:sp>
        <p:nvSpPr>
          <p:cNvPr id="14" name="TextBox 14"/>
          <p:cNvSpPr txBox="1"/>
          <p:nvPr/>
        </p:nvSpPr>
        <p:spPr>
          <a:xfrm>
            <a:off x="4529039" y="1272738"/>
            <a:ext cx="4861101" cy="1451491"/>
          </a:xfrm>
          <a:prstGeom prst="rect">
            <a:avLst/>
          </a:prstGeom>
        </p:spPr>
        <p:txBody>
          <a:bodyPr lIns="0" tIns="0" rIns="0" bIns="0" rtlCol="0" anchor="t">
            <a:spAutoFit/>
          </a:bodyPr>
          <a:lstStyle/>
          <a:p>
            <a:pPr algn="r">
              <a:lnSpc>
                <a:spcPts val="5534"/>
              </a:lnSpc>
            </a:pPr>
            <a:r>
              <a:rPr lang="en-US" sz="5825">
                <a:solidFill>
                  <a:srgbClr val="FFFFFF"/>
                </a:solidFill>
                <a:latin typeface="Paalalabas Wide"/>
                <a:ea typeface="Paalalabas Wide"/>
                <a:cs typeface="Paalalabas Wide"/>
                <a:sym typeface="Paalalabas Wide"/>
              </a:rPr>
              <a:t>PRODUCTS AND SERVICES</a:t>
            </a:r>
          </a:p>
        </p:txBody>
      </p:sp>
      <p:sp>
        <p:nvSpPr>
          <p:cNvPr id="15" name="TextBox 15"/>
          <p:cNvSpPr txBox="1"/>
          <p:nvPr/>
        </p:nvSpPr>
        <p:spPr>
          <a:xfrm>
            <a:off x="371903" y="3797985"/>
            <a:ext cx="5345050" cy="1876425"/>
          </a:xfrm>
          <a:prstGeom prst="rect">
            <a:avLst/>
          </a:prstGeom>
        </p:spPr>
        <p:txBody>
          <a:bodyPr lIns="0" tIns="0" rIns="0" bIns="0" rtlCol="0" anchor="t">
            <a:spAutoFit/>
          </a:bodyPr>
          <a:lstStyle/>
          <a:p>
            <a:pPr algn="l">
              <a:lnSpc>
                <a:spcPts val="2100"/>
              </a:lnSpc>
            </a:pPr>
            <a:r>
              <a:rPr lang="en-US" sz="1500" dirty="0">
                <a:solidFill>
                  <a:srgbClr val="FFFFFF"/>
                </a:solidFill>
                <a:latin typeface="Poppins"/>
                <a:ea typeface="Poppins"/>
                <a:cs typeface="Poppins"/>
                <a:sym typeface="Poppins"/>
              </a:rPr>
              <a:t>We are specializing in the manufacturing of high-quality conveyor belt roller components, conveyor systems, pulleys, and customize roller fabrication products. In addition to manufacturing, the company also provides professional services including conveyor system design, engineering, and system upgrading solutions to meet various industrial requirements.</a:t>
            </a:r>
          </a:p>
        </p:txBody>
      </p:sp>
      <p:sp>
        <p:nvSpPr>
          <p:cNvPr id="16" name="Freeform 16"/>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4">
              <a:alphaModFix amt="59000"/>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sp>
        <p:nvSpPr>
          <p:cNvPr id="2" name="Freeform 2"/>
          <p:cNvSpPr/>
          <p:nvPr/>
        </p:nvSpPr>
        <p:spPr>
          <a:xfrm>
            <a:off x="1229355" y="1741083"/>
            <a:ext cx="7101580" cy="4933193"/>
          </a:xfrm>
          <a:custGeom>
            <a:avLst/>
            <a:gdLst/>
            <a:ahLst/>
            <a:cxnLst/>
            <a:rect l="l" t="t" r="r" b="b"/>
            <a:pathLst>
              <a:path w="7101580" h="4933193">
                <a:moveTo>
                  <a:pt x="0" y="0"/>
                </a:moveTo>
                <a:lnTo>
                  <a:pt x="7101580" y="0"/>
                </a:lnTo>
                <a:lnTo>
                  <a:pt x="7101580" y="4933193"/>
                </a:lnTo>
                <a:lnTo>
                  <a:pt x="0" y="4933193"/>
                </a:lnTo>
                <a:lnTo>
                  <a:pt x="0" y="0"/>
                </a:lnTo>
                <a:close/>
              </a:path>
            </a:pathLst>
          </a:custGeom>
          <a:blipFill>
            <a:blip r:embed="rId2"/>
            <a:stretch>
              <a:fillRect t="-335" b="-335"/>
            </a:stretch>
          </a:blipFill>
        </p:spPr>
      </p:sp>
      <p:grpSp>
        <p:nvGrpSpPr>
          <p:cNvPr id="3" name="Group 3"/>
          <p:cNvGrpSpPr/>
          <p:nvPr/>
        </p:nvGrpSpPr>
        <p:grpSpPr>
          <a:xfrm>
            <a:off x="1628991" y="826318"/>
            <a:ext cx="6343846" cy="1280082"/>
            <a:chOff x="0" y="0"/>
            <a:chExt cx="2349573" cy="474104"/>
          </a:xfrm>
        </p:grpSpPr>
        <p:sp>
          <p:nvSpPr>
            <p:cNvPr id="4" name="Freeform 4"/>
            <p:cNvSpPr/>
            <p:nvPr/>
          </p:nvSpPr>
          <p:spPr>
            <a:xfrm>
              <a:off x="0" y="0"/>
              <a:ext cx="2349572" cy="474104"/>
            </a:xfrm>
            <a:custGeom>
              <a:avLst/>
              <a:gdLst/>
              <a:ahLst/>
              <a:cxnLst/>
              <a:rect l="l" t="t" r="r" b="b"/>
              <a:pathLst>
                <a:path w="2349572" h="474104">
                  <a:moveTo>
                    <a:pt x="30510" y="0"/>
                  </a:moveTo>
                  <a:lnTo>
                    <a:pt x="2319063" y="0"/>
                  </a:lnTo>
                  <a:cubicBezTo>
                    <a:pt x="2327154" y="0"/>
                    <a:pt x="2334915" y="3214"/>
                    <a:pt x="2340636" y="8936"/>
                  </a:cubicBezTo>
                  <a:cubicBezTo>
                    <a:pt x="2346358" y="14658"/>
                    <a:pt x="2349572" y="22418"/>
                    <a:pt x="2349572" y="30510"/>
                  </a:cubicBezTo>
                  <a:lnTo>
                    <a:pt x="2349572" y="443595"/>
                  </a:lnTo>
                  <a:cubicBezTo>
                    <a:pt x="2349572" y="460445"/>
                    <a:pt x="2335913" y="474104"/>
                    <a:pt x="2319063" y="474104"/>
                  </a:cubicBezTo>
                  <a:lnTo>
                    <a:pt x="30510" y="474104"/>
                  </a:lnTo>
                  <a:cubicBezTo>
                    <a:pt x="22418" y="474104"/>
                    <a:pt x="14658" y="470890"/>
                    <a:pt x="8936" y="465168"/>
                  </a:cubicBezTo>
                  <a:cubicBezTo>
                    <a:pt x="3214" y="459447"/>
                    <a:pt x="0" y="451686"/>
                    <a:pt x="0" y="443595"/>
                  </a:cubicBezTo>
                  <a:lnTo>
                    <a:pt x="0" y="30510"/>
                  </a:lnTo>
                  <a:cubicBezTo>
                    <a:pt x="0" y="13660"/>
                    <a:pt x="13660" y="0"/>
                    <a:pt x="30510" y="0"/>
                  </a:cubicBezTo>
                  <a:close/>
                </a:path>
              </a:pathLst>
            </a:custGeom>
            <a:solidFill>
              <a:srgbClr val="00224D"/>
            </a:solidFill>
          </p:spPr>
        </p:sp>
        <p:sp>
          <p:nvSpPr>
            <p:cNvPr id="5" name="TextBox 5"/>
            <p:cNvSpPr txBox="1"/>
            <p:nvPr/>
          </p:nvSpPr>
          <p:spPr>
            <a:xfrm>
              <a:off x="0" y="-38100"/>
              <a:ext cx="2349573" cy="512204"/>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1229355" y="5449253"/>
            <a:ext cx="7101580" cy="1225023"/>
          </a:xfrm>
          <a:custGeom>
            <a:avLst/>
            <a:gdLst/>
            <a:ahLst/>
            <a:cxnLst/>
            <a:rect l="l" t="t" r="r" b="b"/>
            <a:pathLst>
              <a:path w="7101580" h="1225023">
                <a:moveTo>
                  <a:pt x="0" y="0"/>
                </a:moveTo>
                <a:lnTo>
                  <a:pt x="7101580" y="0"/>
                </a:lnTo>
                <a:lnTo>
                  <a:pt x="7101580" y="1225023"/>
                </a:lnTo>
                <a:lnTo>
                  <a:pt x="0" y="1225023"/>
                </a:lnTo>
                <a:lnTo>
                  <a:pt x="0" y="0"/>
                </a:lnTo>
                <a:close/>
              </a:path>
            </a:pathLst>
          </a:custGeom>
          <a:blipFill>
            <a:blip r:embed="rId3"/>
            <a:stretch>
              <a:fillRect/>
            </a:stretch>
          </a:blipFill>
        </p:spPr>
      </p:sp>
      <p:sp>
        <p:nvSpPr>
          <p:cNvPr id="7" name="TextBox 7"/>
          <p:cNvSpPr txBox="1"/>
          <p:nvPr/>
        </p:nvSpPr>
        <p:spPr>
          <a:xfrm>
            <a:off x="1229355" y="1156178"/>
            <a:ext cx="6528220" cy="744187"/>
          </a:xfrm>
          <a:prstGeom prst="rect">
            <a:avLst/>
          </a:prstGeom>
        </p:spPr>
        <p:txBody>
          <a:bodyPr lIns="0" tIns="0" rIns="0" bIns="0" rtlCol="0" anchor="t">
            <a:spAutoFit/>
          </a:bodyPr>
          <a:lstStyle/>
          <a:p>
            <a:pPr algn="r">
              <a:lnSpc>
                <a:spcPts val="5452"/>
              </a:lnSpc>
            </a:pPr>
            <a:r>
              <a:rPr lang="en-US" sz="5738">
                <a:solidFill>
                  <a:srgbClr val="FFFFFF"/>
                </a:solidFill>
                <a:latin typeface="Paalalabas Wide"/>
                <a:ea typeface="Paalalabas Wide"/>
                <a:cs typeface="Paalalabas Wide"/>
                <a:sym typeface="Paalalabas Wide"/>
              </a:rPr>
              <a:t>QUALITY CONTROL</a:t>
            </a:r>
          </a:p>
        </p:txBody>
      </p:sp>
      <p:sp>
        <p:nvSpPr>
          <p:cNvPr id="8" name="TextBox 8"/>
          <p:cNvSpPr txBox="1"/>
          <p:nvPr/>
        </p:nvSpPr>
        <p:spPr>
          <a:xfrm>
            <a:off x="1297325" y="5504802"/>
            <a:ext cx="7158949" cy="1094874"/>
          </a:xfrm>
          <a:prstGeom prst="rect">
            <a:avLst/>
          </a:prstGeom>
        </p:spPr>
        <p:txBody>
          <a:bodyPr lIns="0" tIns="0" rIns="0" bIns="0" rtlCol="0" anchor="t">
            <a:spAutoFit/>
          </a:bodyPr>
          <a:lstStyle/>
          <a:p>
            <a:pPr algn="l">
              <a:lnSpc>
                <a:spcPts val="1653"/>
              </a:lnSpc>
            </a:pPr>
            <a:r>
              <a:rPr lang="en-US" sz="1181" dirty="0">
                <a:solidFill>
                  <a:srgbClr val="FFFFFF"/>
                </a:solidFill>
                <a:latin typeface="Canva Sans"/>
                <a:ea typeface="Canva Sans"/>
                <a:cs typeface="Canva Sans"/>
                <a:sym typeface="Canva Sans"/>
              </a:rPr>
              <a:t>We Test:</a:t>
            </a:r>
          </a:p>
          <a:p>
            <a:pPr marL="254984" lvl="1" indent="-127492" algn="l">
              <a:lnSpc>
                <a:spcPts val="1653"/>
              </a:lnSpc>
              <a:buFont typeface="Arial"/>
              <a:buChar char="•"/>
            </a:pPr>
            <a:r>
              <a:rPr lang="en-US" sz="1181" dirty="0">
                <a:solidFill>
                  <a:srgbClr val="FFFFFF"/>
                </a:solidFill>
                <a:latin typeface="Canva Sans"/>
                <a:ea typeface="Canva Sans"/>
                <a:cs typeface="Canva Sans"/>
                <a:sym typeface="Canva Sans"/>
              </a:rPr>
              <a:t>Dynamic Balance</a:t>
            </a:r>
          </a:p>
          <a:p>
            <a:pPr marL="254984" lvl="1" indent="-127492" algn="l">
              <a:lnSpc>
                <a:spcPts val="1653"/>
              </a:lnSpc>
              <a:buFont typeface="Arial"/>
              <a:buChar char="•"/>
            </a:pPr>
            <a:r>
              <a:rPr lang="en-US" sz="1181" dirty="0">
                <a:solidFill>
                  <a:srgbClr val="FFFFFF"/>
                </a:solidFill>
                <a:latin typeface="Canva Sans"/>
                <a:ea typeface="Canva Sans"/>
                <a:cs typeface="Canva Sans"/>
                <a:sym typeface="Canva Sans"/>
              </a:rPr>
              <a:t>Rim Drag</a:t>
            </a:r>
          </a:p>
          <a:p>
            <a:pPr marL="254984" lvl="1" indent="-127492" algn="l">
              <a:lnSpc>
                <a:spcPts val="1653"/>
              </a:lnSpc>
              <a:buFont typeface="Arial"/>
              <a:buChar char="•"/>
            </a:pPr>
            <a:r>
              <a:rPr lang="en-US" sz="1181" dirty="0">
                <a:solidFill>
                  <a:srgbClr val="FFFFFF"/>
                </a:solidFill>
                <a:latin typeface="Canva Sans"/>
                <a:ea typeface="Canva Sans"/>
                <a:cs typeface="Canva Sans"/>
                <a:sym typeface="Canva Sans"/>
              </a:rPr>
              <a:t>Rotation Resistance</a:t>
            </a:r>
          </a:p>
          <a:p>
            <a:pPr marL="254984" lvl="1" indent="-127492" algn="l">
              <a:lnSpc>
                <a:spcPts val="1653"/>
              </a:lnSpc>
              <a:buFont typeface="Arial"/>
              <a:buChar char="•"/>
            </a:pPr>
            <a:r>
              <a:rPr lang="en-US" sz="1181" dirty="0">
                <a:solidFill>
                  <a:srgbClr val="FFFFFF"/>
                </a:solidFill>
                <a:latin typeface="Canva Sans"/>
                <a:ea typeface="Canva Sans"/>
                <a:cs typeface="Canva Sans"/>
                <a:sym typeface="Canva Sans"/>
              </a:rPr>
              <a:t>Radial Runout</a:t>
            </a:r>
            <a:endParaRPr lang="en-US" sz="274" dirty="0">
              <a:solidFill>
                <a:srgbClr val="FFFFFF"/>
              </a:solidFill>
              <a:latin typeface="Canva Sans"/>
              <a:ea typeface="Canva Sans"/>
              <a:cs typeface="Canva Sans"/>
              <a:sym typeface="Canva Sans"/>
            </a:endParaRPr>
          </a:p>
        </p:txBody>
      </p:sp>
      <p:sp>
        <p:nvSpPr>
          <p:cNvPr id="9" name="TextBox 9"/>
          <p:cNvSpPr txBox="1"/>
          <p:nvPr/>
        </p:nvSpPr>
        <p:spPr>
          <a:xfrm>
            <a:off x="5770321" y="5756911"/>
            <a:ext cx="2560614" cy="857286"/>
          </a:xfrm>
          <a:prstGeom prst="rect">
            <a:avLst/>
          </a:prstGeom>
        </p:spPr>
        <p:txBody>
          <a:bodyPr wrap="square" lIns="0" tIns="0" rIns="0" bIns="0" rtlCol="0" anchor="t">
            <a:spAutoFit/>
          </a:bodyPr>
          <a:lstStyle/>
          <a:p>
            <a:pPr marL="259085" lvl="1" indent="-129542" algn="l">
              <a:lnSpc>
                <a:spcPts val="1680"/>
              </a:lnSpc>
              <a:buFont typeface="Arial"/>
              <a:buChar char="•"/>
            </a:pPr>
            <a:r>
              <a:rPr lang="en-US" sz="1200" dirty="0">
                <a:solidFill>
                  <a:srgbClr val="FFFFFF"/>
                </a:solidFill>
                <a:latin typeface="Canva Sans"/>
                <a:ea typeface="Canva Sans"/>
                <a:cs typeface="Canva Sans"/>
                <a:sym typeface="Canva Sans"/>
              </a:rPr>
              <a:t>Shaft Movement Dislocation</a:t>
            </a:r>
          </a:p>
          <a:p>
            <a:pPr marL="259085" lvl="1" indent="-129542" algn="l">
              <a:lnSpc>
                <a:spcPts val="1680"/>
              </a:lnSpc>
              <a:buFont typeface="Arial"/>
              <a:buChar char="•"/>
            </a:pPr>
            <a:r>
              <a:rPr lang="en-US" sz="1200" dirty="0">
                <a:solidFill>
                  <a:srgbClr val="FFFFFF"/>
                </a:solidFill>
                <a:latin typeface="Canva Sans"/>
                <a:ea typeface="Canva Sans"/>
                <a:cs typeface="Canva Sans"/>
                <a:sym typeface="Canva Sans"/>
              </a:rPr>
              <a:t>Shaft Axial Loading</a:t>
            </a:r>
          </a:p>
          <a:p>
            <a:pPr marL="259085" lvl="1" indent="-129542" algn="l">
              <a:lnSpc>
                <a:spcPts val="1680"/>
              </a:lnSpc>
              <a:buFont typeface="Arial"/>
              <a:buChar char="•"/>
            </a:pPr>
            <a:r>
              <a:rPr lang="en-US" sz="1200" dirty="0">
                <a:solidFill>
                  <a:srgbClr val="FFFFFF"/>
                </a:solidFill>
                <a:latin typeface="Canva Sans"/>
                <a:ea typeface="Canva Sans"/>
                <a:cs typeface="Canva Sans"/>
                <a:sym typeface="Canva Sans"/>
              </a:rPr>
              <a:t>Water Proof</a:t>
            </a:r>
          </a:p>
          <a:p>
            <a:pPr marL="259085" lvl="1" indent="-129542" algn="l">
              <a:lnSpc>
                <a:spcPts val="1680"/>
              </a:lnSpc>
              <a:buFont typeface="Arial"/>
              <a:buChar char="•"/>
            </a:pPr>
            <a:r>
              <a:rPr lang="en-US" sz="1200" dirty="0">
                <a:solidFill>
                  <a:srgbClr val="FFFFFF"/>
                </a:solidFill>
                <a:latin typeface="Canva Sans"/>
                <a:ea typeface="Canva Sans"/>
                <a:cs typeface="Canva Sans"/>
                <a:sym typeface="Canva Sans"/>
              </a:rPr>
              <a:t>Dust Proof</a:t>
            </a:r>
          </a:p>
        </p:txBody>
      </p:sp>
      <p:sp>
        <p:nvSpPr>
          <p:cNvPr id="10" name="Freeform 10"/>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4">
              <a:alphaModFix amt="59000"/>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0" y="-384148"/>
            <a:ext cx="426676" cy="4300625"/>
            <a:chOff x="0" y="0"/>
            <a:chExt cx="158028" cy="1592824"/>
          </a:xfrm>
        </p:grpSpPr>
        <p:sp>
          <p:nvSpPr>
            <p:cNvPr id="3" name="Freeform 3"/>
            <p:cNvSpPr/>
            <p:nvPr/>
          </p:nvSpPr>
          <p:spPr>
            <a:xfrm>
              <a:off x="0" y="0"/>
              <a:ext cx="158028" cy="1592824"/>
            </a:xfrm>
            <a:custGeom>
              <a:avLst/>
              <a:gdLst/>
              <a:ahLst/>
              <a:cxnLst/>
              <a:rect l="l" t="t" r="r" b="b"/>
              <a:pathLst>
                <a:path w="158028" h="1592824">
                  <a:moveTo>
                    <a:pt x="0" y="0"/>
                  </a:moveTo>
                  <a:lnTo>
                    <a:pt x="158028" y="0"/>
                  </a:lnTo>
                  <a:lnTo>
                    <a:pt x="158028" y="1592824"/>
                  </a:lnTo>
                  <a:lnTo>
                    <a:pt x="0" y="1592824"/>
                  </a:lnTo>
                  <a:close/>
                </a:path>
              </a:pathLst>
            </a:custGeom>
            <a:solidFill>
              <a:srgbClr val="00224D"/>
            </a:solidFill>
          </p:spPr>
        </p:sp>
        <p:sp>
          <p:nvSpPr>
            <p:cNvPr id="4" name="TextBox 4"/>
            <p:cNvSpPr txBox="1"/>
            <p:nvPr/>
          </p:nvSpPr>
          <p:spPr>
            <a:xfrm>
              <a:off x="0" y="-38100"/>
              <a:ext cx="158028" cy="1630924"/>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9362459" y="3916477"/>
            <a:ext cx="426676" cy="3660003"/>
            <a:chOff x="0" y="0"/>
            <a:chExt cx="158028" cy="1355557"/>
          </a:xfrm>
        </p:grpSpPr>
        <p:sp>
          <p:nvSpPr>
            <p:cNvPr id="6" name="Freeform 6"/>
            <p:cNvSpPr/>
            <p:nvPr/>
          </p:nvSpPr>
          <p:spPr>
            <a:xfrm>
              <a:off x="0" y="0"/>
              <a:ext cx="158028" cy="1355557"/>
            </a:xfrm>
            <a:custGeom>
              <a:avLst/>
              <a:gdLst/>
              <a:ahLst/>
              <a:cxnLst/>
              <a:rect l="l" t="t" r="r" b="b"/>
              <a:pathLst>
                <a:path w="158028" h="1355557">
                  <a:moveTo>
                    <a:pt x="0" y="0"/>
                  </a:moveTo>
                  <a:lnTo>
                    <a:pt x="158028" y="0"/>
                  </a:lnTo>
                  <a:lnTo>
                    <a:pt x="158028" y="1355557"/>
                  </a:lnTo>
                  <a:lnTo>
                    <a:pt x="0" y="1355557"/>
                  </a:lnTo>
                  <a:close/>
                </a:path>
              </a:pathLst>
            </a:custGeom>
            <a:solidFill>
              <a:srgbClr val="00224D"/>
            </a:solidFill>
          </p:spPr>
        </p:sp>
        <p:sp>
          <p:nvSpPr>
            <p:cNvPr id="7" name="TextBox 7"/>
            <p:cNvSpPr txBox="1"/>
            <p:nvPr/>
          </p:nvSpPr>
          <p:spPr>
            <a:xfrm>
              <a:off x="0" y="-38100"/>
              <a:ext cx="158028" cy="139365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flipH="1">
            <a:off x="8422813" y="-384148"/>
            <a:ext cx="1879292" cy="2741673"/>
          </a:xfrm>
          <a:custGeom>
            <a:avLst/>
            <a:gdLst/>
            <a:ahLst/>
            <a:cxnLst/>
            <a:rect l="l" t="t" r="r" b="b"/>
            <a:pathLst>
              <a:path w="1879292" h="2741673">
                <a:moveTo>
                  <a:pt x="1879292" y="0"/>
                </a:moveTo>
                <a:lnTo>
                  <a:pt x="0" y="0"/>
                </a:lnTo>
                <a:lnTo>
                  <a:pt x="0" y="2741673"/>
                </a:lnTo>
                <a:lnTo>
                  <a:pt x="1879292" y="2741673"/>
                </a:lnTo>
                <a:lnTo>
                  <a:pt x="1879292" y="0"/>
                </a:lnTo>
                <a:close/>
              </a:path>
            </a:pathLst>
          </a:custGeom>
          <a:blipFill>
            <a:blip>
              <a:alphaModFix amt="76000"/>
              <a:extLst>
                <a:ext uri="{96DAC541-7B7A-43D3-8B79-37D633B846F1}">
                  <asvg:svgBlip xmlns:asvg="http://schemas.microsoft.com/office/drawing/2016/SVG/main" r:embed="rId2"/>
                </a:ext>
              </a:extLst>
            </a:blip>
            <a:stretch>
              <a:fillRect/>
            </a:stretch>
          </a:blipFill>
        </p:spPr>
      </p:sp>
      <p:grpSp>
        <p:nvGrpSpPr>
          <p:cNvPr id="9" name="Group 9"/>
          <p:cNvGrpSpPr/>
          <p:nvPr/>
        </p:nvGrpSpPr>
        <p:grpSpPr>
          <a:xfrm>
            <a:off x="878724" y="541557"/>
            <a:ext cx="5879622" cy="890264"/>
            <a:chOff x="0" y="0"/>
            <a:chExt cx="2241171" cy="339347"/>
          </a:xfrm>
        </p:grpSpPr>
        <p:sp>
          <p:nvSpPr>
            <p:cNvPr id="10" name="Freeform 10"/>
            <p:cNvSpPr/>
            <p:nvPr/>
          </p:nvSpPr>
          <p:spPr>
            <a:xfrm>
              <a:off x="0" y="0"/>
              <a:ext cx="2241172" cy="339347"/>
            </a:xfrm>
            <a:custGeom>
              <a:avLst/>
              <a:gdLst/>
              <a:ahLst/>
              <a:cxnLst/>
              <a:rect l="l" t="t" r="r" b="b"/>
              <a:pathLst>
                <a:path w="2241172" h="339347">
                  <a:moveTo>
                    <a:pt x="32918" y="0"/>
                  </a:moveTo>
                  <a:lnTo>
                    <a:pt x="2208253" y="0"/>
                  </a:lnTo>
                  <a:cubicBezTo>
                    <a:pt x="2226433" y="0"/>
                    <a:pt x="2241172" y="14738"/>
                    <a:pt x="2241172" y="32918"/>
                  </a:cubicBezTo>
                  <a:lnTo>
                    <a:pt x="2241172" y="306429"/>
                  </a:lnTo>
                  <a:cubicBezTo>
                    <a:pt x="2241172" y="324609"/>
                    <a:pt x="2226433" y="339347"/>
                    <a:pt x="2208253" y="339347"/>
                  </a:cubicBezTo>
                  <a:lnTo>
                    <a:pt x="32918" y="339347"/>
                  </a:lnTo>
                  <a:cubicBezTo>
                    <a:pt x="14738" y="339347"/>
                    <a:pt x="0" y="324609"/>
                    <a:pt x="0" y="306429"/>
                  </a:cubicBezTo>
                  <a:lnTo>
                    <a:pt x="0" y="32918"/>
                  </a:lnTo>
                  <a:cubicBezTo>
                    <a:pt x="0" y="14738"/>
                    <a:pt x="14738" y="0"/>
                    <a:pt x="32918" y="0"/>
                  </a:cubicBezTo>
                  <a:close/>
                </a:path>
              </a:pathLst>
            </a:custGeom>
            <a:solidFill>
              <a:srgbClr val="00224D"/>
            </a:solidFill>
          </p:spPr>
        </p:sp>
        <p:sp>
          <p:nvSpPr>
            <p:cNvPr id="11" name="TextBox 11"/>
            <p:cNvSpPr txBox="1"/>
            <p:nvPr/>
          </p:nvSpPr>
          <p:spPr>
            <a:xfrm>
              <a:off x="0" y="-38100"/>
              <a:ext cx="2241171" cy="377447"/>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452048" y="5380672"/>
            <a:ext cx="1330772" cy="1941445"/>
          </a:xfrm>
          <a:custGeom>
            <a:avLst/>
            <a:gdLst/>
            <a:ahLst/>
            <a:cxnLst/>
            <a:rect l="l" t="t" r="r" b="b"/>
            <a:pathLst>
              <a:path w="1330772" h="1941445">
                <a:moveTo>
                  <a:pt x="0" y="0"/>
                </a:moveTo>
                <a:lnTo>
                  <a:pt x="1330772" y="0"/>
                </a:lnTo>
                <a:lnTo>
                  <a:pt x="1330772" y="1941445"/>
                </a:lnTo>
                <a:lnTo>
                  <a:pt x="0" y="1941445"/>
                </a:lnTo>
                <a:lnTo>
                  <a:pt x="0" y="0"/>
                </a:lnTo>
                <a:close/>
              </a:path>
            </a:pathLst>
          </a:custGeom>
          <a:blipFill>
            <a:blip>
              <a:alphaModFix amt="76000"/>
              <a:extLst>
                <a:ext uri="{96DAC541-7B7A-43D3-8B79-37D633B846F1}">
                  <asvg:svgBlip xmlns:asvg="http://schemas.microsoft.com/office/drawing/2016/SVG/main" r:embed="rId2"/>
                </a:ext>
              </a:extLst>
            </a:blip>
            <a:stretch>
              <a:fillRect/>
            </a:stretch>
          </a:blipFill>
        </p:spPr>
      </p:sp>
      <p:sp>
        <p:nvSpPr>
          <p:cNvPr id="13" name="Freeform 13"/>
          <p:cNvSpPr/>
          <p:nvPr/>
        </p:nvSpPr>
        <p:spPr>
          <a:xfrm>
            <a:off x="6250528" y="4124104"/>
            <a:ext cx="1914744" cy="1626173"/>
          </a:xfrm>
          <a:custGeom>
            <a:avLst/>
            <a:gdLst/>
            <a:ahLst/>
            <a:cxnLst/>
            <a:rect l="l" t="t" r="r" b="b"/>
            <a:pathLst>
              <a:path w="1914744" h="1626173">
                <a:moveTo>
                  <a:pt x="0" y="0"/>
                </a:moveTo>
                <a:lnTo>
                  <a:pt x="1914745" y="0"/>
                </a:lnTo>
                <a:lnTo>
                  <a:pt x="1914745" y="1626173"/>
                </a:lnTo>
                <a:lnTo>
                  <a:pt x="0" y="1626173"/>
                </a:lnTo>
                <a:lnTo>
                  <a:pt x="0" y="0"/>
                </a:lnTo>
                <a:close/>
              </a:path>
            </a:pathLst>
          </a:custGeom>
          <a:blipFill>
            <a:blip r:embed="rId3"/>
            <a:stretch>
              <a:fillRect t="-16417" b="-24190"/>
            </a:stretch>
          </a:blipFill>
        </p:spPr>
      </p:sp>
      <p:sp>
        <p:nvSpPr>
          <p:cNvPr id="14" name="Freeform 14"/>
          <p:cNvSpPr/>
          <p:nvPr/>
        </p:nvSpPr>
        <p:spPr>
          <a:xfrm>
            <a:off x="3673197" y="1870463"/>
            <a:ext cx="1910582" cy="1626173"/>
          </a:xfrm>
          <a:custGeom>
            <a:avLst/>
            <a:gdLst/>
            <a:ahLst/>
            <a:cxnLst/>
            <a:rect l="l" t="t" r="r" b="b"/>
            <a:pathLst>
              <a:path w="1910582" h="1626173">
                <a:moveTo>
                  <a:pt x="0" y="0"/>
                </a:moveTo>
                <a:lnTo>
                  <a:pt x="1910581" y="0"/>
                </a:lnTo>
                <a:lnTo>
                  <a:pt x="1910581" y="1626173"/>
                </a:lnTo>
                <a:lnTo>
                  <a:pt x="0" y="1626173"/>
                </a:lnTo>
                <a:lnTo>
                  <a:pt x="0" y="0"/>
                </a:lnTo>
                <a:close/>
              </a:path>
            </a:pathLst>
          </a:custGeom>
          <a:blipFill>
            <a:blip r:embed="rId4"/>
            <a:stretch>
              <a:fillRect t="-416" b="-416"/>
            </a:stretch>
          </a:blipFill>
        </p:spPr>
      </p:sp>
      <p:sp>
        <p:nvSpPr>
          <p:cNvPr id="15" name="Freeform 15"/>
          <p:cNvSpPr/>
          <p:nvPr/>
        </p:nvSpPr>
        <p:spPr>
          <a:xfrm>
            <a:off x="1090897" y="1870463"/>
            <a:ext cx="1918079" cy="1626173"/>
          </a:xfrm>
          <a:custGeom>
            <a:avLst/>
            <a:gdLst/>
            <a:ahLst/>
            <a:cxnLst/>
            <a:rect l="l" t="t" r="r" b="b"/>
            <a:pathLst>
              <a:path w="1918079" h="1626173">
                <a:moveTo>
                  <a:pt x="0" y="0"/>
                </a:moveTo>
                <a:lnTo>
                  <a:pt x="1918078" y="0"/>
                </a:lnTo>
                <a:lnTo>
                  <a:pt x="1918078" y="1626173"/>
                </a:lnTo>
                <a:lnTo>
                  <a:pt x="0" y="1626173"/>
                </a:lnTo>
                <a:lnTo>
                  <a:pt x="0" y="0"/>
                </a:lnTo>
                <a:close/>
              </a:path>
            </a:pathLst>
          </a:custGeom>
          <a:blipFill>
            <a:blip r:embed="rId5"/>
            <a:stretch>
              <a:fillRect r="-12355"/>
            </a:stretch>
          </a:blipFill>
        </p:spPr>
      </p:sp>
      <p:sp>
        <p:nvSpPr>
          <p:cNvPr id="16" name="Freeform 16"/>
          <p:cNvSpPr/>
          <p:nvPr/>
        </p:nvSpPr>
        <p:spPr>
          <a:xfrm>
            <a:off x="1090897" y="4124104"/>
            <a:ext cx="1918079" cy="1622375"/>
          </a:xfrm>
          <a:custGeom>
            <a:avLst/>
            <a:gdLst/>
            <a:ahLst/>
            <a:cxnLst/>
            <a:rect l="l" t="t" r="r" b="b"/>
            <a:pathLst>
              <a:path w="1918079" h="1622375">
                <a:moveTo>
                  <a:pt x="0" y="0"/>
                </a:moveTo>
                <a:lnTo>
                  <a:pt x="1918078" y="0"/>
                </a:lnTo>
                <a:lnTo>
                  <a:pt x="1918078" y="1622375"/>
                </a:lnTo>
                <a:lnTo>
                  <a:pt x="0" y="1622375"/>
                </a:lnTo>
                <a:lnTo>
                  <a:pt x="0" y="0"/>
                </a:lnTo>
                <a:close/>
              </a:path>
            </a:pathLst>
          </a:custGeom>
          <a:blipFill>
            <a:blip r:embed="rId6"/>
            <a:stretch>
              <a:fillRect/>
            </a:stretch>
          </a:blipFill>
        </p:spPr>
      </p:sp>
      <p:sp>
        <p:nvSpPr>
          <p:cNvPr id="17" name="Freeform 17"/>
          <p:cNvSpPr/>
          <p:nvPr/>
        </p:nvSpPr>
        <p:spPr>
          <a:xfrm>
            <a:off x="3673197" y="4124104"/>
            <a:ext cx="1910582" cy="1622375"/>
          </a:xfrm>
          <a:custGeom>
            <a:avLst/>
            <a:gdLst/>
            <a:ahLst/>
            <a:cxnLst/>
            <a:rect l="l" t="t" r="r" b="b"/>
            <a:pathLst>
              <a:path w="1910582" h="1622375">
                <a:moveTo>
                  <a:pt x="0" y="0"/>
                </a:moveTo>
                <a:lnTo>
                  <a:pt x="1910581" y="0"/>
                </a:lnTo>
                <a:lnTo>
                  <a:pt x="1910581" y="1622375"/>
                </a:lnTo>
                <a:lnTo>
                  <a:pt x="0" y="1622375"/>
                </a:lnTo>
                <a:lnTo>
                  <a:pt x="0" y="0"/>
                </a:lnTo>
                <a:close/>
              </a:path>
            </a:pathLst>
          </a:custGeom>
          <a:blipFill>
            <a:blip r:embed="rId7"/>
            <a:stretch>
              <a:fillRect t="-27268" b="-16731"/>
            </a:stretch>
          </a:blipFill>
        </p:spPr>
      </p:sp>
      <p:sp>
        <p:nvSpPr>
          <p:cNvPr id="18" name="Freeform 18"/>
          <p:cNvSpPr/>
          <p:nvPr/>
        </p:nvSpPr>
        <p:spPr>
          <a:xfrm>
            <a:off x="6250528" y="1870463"/>
            <a:ext cx="1914794" cy="1565379"/>
          </a:xfrm>
          <a:custGeom>
            <a:avLst/>
            <a:gdLst/>
            <a:ahLst/>
            <a:cxnLst/>
            <a:rect l="l" t="t" r="r" b="b"/>
            <a:pathLst>
              <a:path w="1914794" h="1565379">
                <a:moveTo>
                  <a:pt x="0" y="0"/>
                </a:moveTo>
                <a:lnTo>
                  <a:pt x="1914794" y="0"/>
                </a:lnTo>
                <a:lnTo>
                  <a:pt x="1914794" y="1565378"/>
                </a:lnTo>
                <a:lnTo>
                  <a:pt x="0" y="1565378"/>
                </a:lnTo>
                <a:lnTo>
                  <a:pt x="0" y="0"/>
                </a:lnTo>
                <a:close/>
              </a:path>
            </a:pathLst>
          </a:custGeom>
          <a:blipFill>
            <a:blip r:embed="rId8"/>
            <a:stretch>
              <a:fillRect/>
            </a:stretch>
          </a:blipFill>
        </p:spPr>
      </p:sp>
      <p:sp>
        <p:nvSpPr>
          <p:cNvPr id="19" name="TextBox 19"/>
          <p:cNvSpPr txBox="1"/>
          <p:nvPr/>
        </p:nvSpPr>
        <p:spPr>
          <a:xfrm>
            <a:off x="989644" y="714458"/>
            <a:ext cx="6083698" cy="717363"/>
          </a:xfrm>
          <a:prstGeom prst="rect">
            <a:avLst/>
          </a:prstGeom>
        </p:spPr>
        <p:txBody>
          <a:bodyPr lIns="0" tIns="0" rIns="0" bIns="0" rtlCol="0" anchor="t">
            <a:spAutoFit/>
          </a:bodyPr>
          <a:lstStyle/>
          <a:p>
            <a:pPr algn="l">
              <a:lnSpc>
                <a:spcPts val="5223"/>
              </a:lnSpc>
            </a:pPr>
            <a:r>
              <a:rPr lang="en-US" sz="5497">
                <a:solidFill>
                  <a:srgbClr val="FFFFFF"/>
                </a:solidFill>
                <a:latin typeface="Paalalabas Wide"/>
                <a:ea typeface="Paalalabas Wide"/>
                <a:cs typeface="Paalalabas Wide"/>
                <a:sym typeface="Paalalabas Wide"/>
              </a:rPr>
              <a:t>QUALITY CONTROL</a:t>
            </a:r>
          </a:p>
        </p:txBody>
      </p:sp>
      <p:sp>
        <p:nvSpPr>
          <p:cNvPr id="20" name="TextBox 20"/>
          <p:cNvSpPr txBox="1"/>
          <p:nvPr/>
        </p:nvSpPr>
        <p:spPr>
          <a:xfrm>
            <a:off x="1033217" y="3593679"/>
            <a:ext cx="2033439" cy="283860"/>
          </a:xfrm>
          <a:prstGeom prst="rect">
            <a:avLst/>
          </a:prstGeom>
        </p:spPr>
        <p:txBody>
          <a:bodyPr lIns="0" tIns="0" rIns="0" bIns="0" rtlCol="0" anchor="t">
            <a:spAutoFit/>
          </a:bodyPr>
          <a:lstStyle/>
          <a:p>
            <a:pPr algn="ctr">
              <a:lnSpc>
                <a:spcPts val="2394"/>
              </a:lnSpc>
            </a:pPr>
            <a:r>
              <a:rPr lang="en-US" sz="1600" b="1" dirty="0">
                <a:solidFill>
                  <a:srgbClr val="FFFFFF"/>
                </a:solidFill>
                <a:latin typeface="Canva Sans Bold"/>
                <a:ea typeface="Canva Sans Bold"/>
                <a:cs typeface="Canva Sans Bold"/>
                <a:sym typeface="Canva Sans Bold"/>
              </a:rPr>
              <a:t>Dynamic Balancing</a:t>
            </a:r>
          </a:p>
        </p:txBody>
      </p:sp>
      <p:sp>
        <p:nvSpPr>
          <p:cNvPr id="21" name="TextBox 21"/>
          <p:cNvSpPr txBox="1"/>
          <p:nvPr/>
        </p:nvSpPr>
        <p:spPr>
          <a:xfrm>
            <a:off x="3986815" y="3593679"/>
            <a:ext cx="1283345" cy="283860"/>
          </a:xfrm>
          <a:prstGeom prst="rect">
            <a:avLst/>
          </a:prstGeom>
        </p:spPr>
        <p:txBody>
          <a:bodyPr lIns="0" tIns="0" rIns="0" bIns="0" rtlCol="0" anchor="t">
            <a:spAutoFit/>
          </a:bodyPr>
          <a:lstStyle/>
          <a:p>
            <a:pPr algn="ctr">
              <a:lnSpc>
                <a:spcPts val="2394"/>
              </a:lnSpc>
            </a:pPr>
            <a:r>
              <a:rPr lang="en-US" sz="1600" b="1" dirty="0">
                <a:solidFill>
                  <a:srgbClr val="FFFFFF"/>
                </a:solidFill>
                <a:latin typeface="Canva Sans Bold"/>
                <a:ea typeface="Canva Sans Bold"/>
                <a:cs typeface="Canva Sans Bold"/>
                <a:sym typeface="Canva Sans Bold"/>
              </a:rPr>
              <a:t>Eccentricity</a:t>
            </a:r>
          </a:p>
        </p:txBody>
      </p:sp>
      <p:sp>
        <p:nvSpPr>
          <p:cNvPr id="22" name="TextBox 22"/>
          <p:cNvSpPr txBox="1"/>
          <p:nvPr/>
        </p:nvSpPr>
        <p:spPr>
          <a:xfrm>
            <a:off x="6724158" y="3593679"/>
            <a:ext cx="1048241" cy="287451"/>
          </a:xfrm>
          <a:prstGeom prst="rect">
            <a:avLst/>
          </a:prstGeom>
        </p:spPr>
        <p:txBody>
          <a:bodyPr wrap="square" lIns="0" tIns="0" rIns="0" bIns="0" rtlCol="0" anchor="t">
            <a:spAutoFit/>
          </a:bodyPr>
          <a:lstStyle/>
          <a:p>
            <a:pPr algn="ctr">
              <a:lnSpc>
                <a:spcPts val="2394"/>
              </a:lnSpc>
            </a:pPr>
            <a:r>
              <a:rPr lang="en-US" sz="1710" b="1" dirty="0">
                <a:solidFill>
                  <a:srgbClr val="FFFFFF"/>
                </a:solidFill>
                <a:latin typeface="Canva Sans Bold"/>
                <a:ea typeface="Canva Sans Bold"/>
                <a:cs typeface="Canva Sans Bold"/>
                <a:sym typeface="Canva Sans Bold"/>
              </a:rPr>
              <a:t>RIM Drag</a:t>
            </a:r>
          </a:p>
        </p:txBody>
      </p:sp>
      <p:sp>
        <p:nvSpPr>
          <p:cNvPr id="23" name="TextBox 23"/>
          <p:cNvSpPr txBox="1"/>
          <p:nvPr/>
        </p:nvSpPr>
        <p:spPr>
          <a:xfrm>
            <a:off x="1637533" y="5841729"/>
            <a:ext cx="1118078" cy="287451"/>
          </a:xfrm>
          <a:prstGeom prst="rect">
            <a:avLst/>
          </a:prstGeom>
        </p:spPr>
        <p:txBody>
          <a:bodyPr wrap="square" lIns="0" tIns="0" rIns="0" bIns="0" rtlCol="0" anchor="t">
            <a:spAutoFit/>
          </a:bodyPr>
          <a:lstStyle/>
          <a:p>
            <a:pPr algn="ctr">
              <a:lnSpc>
                <a:spcPts val="2394"/>
              </a:lnSpc>
            </a:pPr>
            <a:r>
              <a:rPr lang="en-US" sz="1710" b="1" dirty="0">
                <a:solidFill>
                  <a:srgbClr val="FFFFFF"/>
                </a:solidFill>
                <a:latin typeface="Canva Sans Bold"/>
                <a:ea typeface="Canva Sans Bold"/>
                <a:cs typeface="Canva Sans Bold"/>
                <a:sym typeface="Canva Sans Bold"/>
              </a:rPr>
              <a:t>Friction</a:t>
            </a:r>
          </a:p>
        </p:txBody>
      </p:sp>
      <p:sp>
        <p:nvSpPr>
          <p:cNvPr id="24" name="TextBox 24"/>
          <p:cNvSpPr txBox="1"/>
          <p:nvPr/>
        </p:nvSpPr>
        <p:spPr>
          <a:xfrm>
            <a:off x="4009065" y="5841729"/>
            <a:ext cx="1261095" cy="287451"/>
          </a:xfrm>
          <a:prstGeom prst="rect">
            <a:avLst/>
          </a:prstGeom>
        </p:spPr>
        <p:txBody>
          <a:bodyPr wrap="square" lIns="0" tIns="0" rIns="0" bIns="0" rtlCol="0" anchor="t">
            <a:spAutoFit/>
          </a:bodyPr>
          <a:lstStyle/>
          <a:p>
            <a:pPr algn="ctr">
              <a:lnSpc>
                <a:spcPts val="2394"/>
              </a:lnSpc>
            </a:pPr>
            <a:r>
              <a:rPr lang="en-US" sz="1710" b="1" dirty="0">
                <a:solidFill>
                  <a:srgbClr val="FFFFFF"/>
                </a:solidFill>
                <a:latin typeface="Canva Sans Bold"/>
                <a:ea typeface="Canva Sans Bold"/>
                <a:cs typeface="Canva Sans Bold"/>
                <a:sym typeface="Canva Sans Bold"/>
              </a:rPr>
              <a:t>Impact Test</a:t>
            </a:r>
          </a:p>
        </p:txBody>
      </p:sp>
      <p:sp>
        <p:nvSpPr>
          <p:cNvPr id="25" name="TextBox 25"/>
          <p:cNvSpPr txBox="1"/>
          <p:nvPr/>
        </p:nvSpPr>
        <p:spPr>
          <a:xfrm>
            <a:off x="6306845" y="5841729"/>
            <a:ext cx="1802160" cy="270882"/>
          </a:xfrm>
          <a:prstGeom prst="rect">
            <a:avLst/>
          </a:prstGeom>
        </p:spPr>
        <p:txBody>
          <a:bodyPr lIns="0" tIns="0" rIns="0" bIns="0" rtlCol="0" anchor="t">
            <a:spAutoFit/>
          </a:bodyPr>
          <a:lstStyle/>
          <a:p>
            <a:pPr algn="ctr">
              <a:lnSpc>
                <a:spcPts val="2394"/>
              </a:lnSpc>
            </a:pPr>
            <a:r>
              <a:rPr lang="en-US" sz="1710" b="1">
                <a:solidFill>
                  <a:srgbClr val="FFFFFF"/>
                </a:solidFill>
                <a:latin typeface="Canva Sans Bold"/>
                <a:ea typeface="Canva Sans Bold"/>
                <a:cs typeface="Canva Sans Bold"/>
                <a:sym typeface="Canva Sans Bold"/>
              </a:rPr>
              <a:t>Shaft Angle Load</a:t>
            </a:r>
          </a:p>
        </p:txBody>
      </p:sp>
      <p:sp>
        <p:nvSpPr>
          <p:cNvPr id="26" name="Freeform 26"/>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9">
              <a:alphaModFix amt="59000"/>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6354141" y="807720"/>
            <a:ext cx="3665077" cy="2349513"/>
            <a:chOff x="0" y="0"/>
            <a:chExt cx="798492" cy="511876"/>
          </a:xfrm>
        </p:grpSpPr>
        <p:sp>
          <p:nvSpPr>
            <p:cNvPr id="3" name="Freeform 3"/>
            <p:cNvSpPr/>
            <p:nvPr/>
          </p:nvSpPr>
          <p:spPr>
            <a:xfrm>
              <a:off x="0" y="0"/>
              <a:ext cx="798492" cy="511876"/>
            </a:xfrm>
            <a:custGeom>
              <a:avLst/>
              <a:gdLst/>
              <a:ahLst/>
              <a:cxnLst/>
              <a:rect l="l" t="t" r="r" b="b"/>
              <a:pathLst>
                <a:path w="798492" h="511876">
                  <a:moveTo>
                    <a:pt x="0" y="0"/>
                  </a:moveTo>
                  <a:lnTo>
                    <a:pt x="798492" y="0"/>
                  </a:lnTo>
                  <a:lnTo>
                    <a:pt x="798492" y="511876"/>
                  </a:lnTo>
                  <a:lnTo>
                    <a:pt x="0" y="511876"/>
                  </a:lnTo>
                  <a:close/>
                </a:path>
              </a:pathLst>
            </a:custGeom>
            <a:blipFill>
              <a:blip r:embed="rId2"/>
              <a:stretch>
                <a:fillRect l="-7192" r="-7192"/>
              </a:stretch>
            </a:blipFill>
          </p:spPr>
        </p:sp>
      </p:grpSp>
      <p:grpSp>
        <p:nvGrpSpPr>
          <p:cNvPr id="4" name="Group 4"/>
          <p:cNvGrpSpPr/>
          <p:nvPr/>
        </p:nvGrpSpPr>
        <p:grpSpPr>
          <a:xfrm>
            <a:off x="6227743" y="3520475"/>
            <a:ext cx="3665077" cy="3784665"/>
            <a:chOff x="0" y="0"/>
            <a:chExt cx="798492" cy="824546"/>
          </a:xfrm>
        </p:grpSpPr>
        <p:sp>
          <p:nvSpPr>
            <p:cNvPr id="5" name="Freeform 5"/>
            <p:cNvSpPr/>
            <p:nvPr/>
          </p:nvSpPr>
          <p:spPr>
            <a:xfrm>
              <a:off x="0" y="0"/>
              <a:ext cx="798492" cy="824546"/>
            </a:xfrm>
            <a:custGeom>
              <a:avLst/>
              <a:gdLst/>
              <a:ahLst/>
              <a:cxnLst/>
              <a:rect l="l" t="t" r="r" b="b"/>
              <a:pathLst>
                <a:path w="798492" h="824546">
                  <a:moveTo>
                    <a:pt x="0" y="0"/>
                  </a:moveTo>
                  <a:lnTo>
                    <a:pt x="798492" y="0"/>
                  </a:lnTo>
                  <a:lnTo>
                    <a:pt x="798492" y="824546"/>
                  </a:lnTo>
                  <a:lnTo>
                    <a:pt x="0" y="824546"/>
                  </a:lnTo>
                  <a:close/>
                </a:path>
              </a:pathLst>
            </a:custGeom>
            <a:blipFill>
              <a:blip r:embed="rId3"/>
              <a:stretch>
                <a:fillRect r="-54894"/>
              </a:stretch>
            </a:blipFill>
          </p:spPr>
        </p:sp>
      </p:grpSp>
      <p:grpSp>
        <p:nvGrpSpPr>
          <p:cNvPr id="6" name="Group 6"/>
          <p:cNvGrpSpPr/>
          <p:nvPr/>
        </p:nvGrpSpPr>
        <p:grpSpPr>
          <a:xfrm>
            <a:off x="-265618" y="807720"/>
            <a:ext cx="5999418" cy="1617993"/>
            <a:chOff x="0" y="0"/>
            <a:chExt cx="1307063" cy="352504"/>
          </a:xfrm>
        </p:grpSpPr>
        <p:sp>
          <p:nvSpPr>
            <p:cNvPr id="7" name="Freeform 7"/>
            <p:cNvSpPr/>
            <p:nvPr/>
          </p:nvSpPr>
          <p:spPr>
            <a:xfrm>
              <a:off x="0" y="0"/>
              <a:ext cx="1307063" cy="352504"/>
            </a:xfrm>
            <a:custGeom>
              <a:avLst/>
              <a:gdLst/>
              <a:ahLst/>
              <a:cxnLst/>
              <a:rect l="l" t="t" r="r" b="b"/>
              <a:pathLst>
                <a:path w="1307063" h="352504">
                  <a:moveTo>
                    <a:pt x="0" y="0"/>
                  </a:moveTo>
                  <a:lnTo>
                    <a:pt x="1307063" y="0"/>
                  </a:lnTo>
                  <a:lnTo>
                    <a:pt x="1307063" y="352504"/>
                  </a:lnTo>
                  <a:lnTo>
                    <a:pt x="0" y="352504"/>
                  </a:lnTo>
                  <a:close/>
                </a:path>
              </a:pathLst>
            </a:custGeom>
            <a:blipFill>
              <a:blip r:embed="rId4"/>
              <a:stretch>
                <a:fillRect t="-89047" b="-89047"/>
              </a:stretch>
            </a:blipFill>
          </p:spPr>
        </p:sp>
      </p:grpSp>
      <p:grpSp>
        <p:nvGrpSpPr>
          <p:cNvPr id="8" name="Group 8"/>
          <p:cNvGrpSpPr/>
          <p:nvPr/>
        </p:nvGrpSpPr>
        <p:grpSpPr>
          <a:xfrm>
            <a:off x="0" y="6705759"/>
            <a:ext cx="5733799" cy="609441"/>
            <a:chOff x="0" y="0"/>
            <a:chExt cx="2123629" cy="225719"/>
          </a:xfrm>
        </p:grpSpPr>
        <p:sp>
          <p:nvSpPr>
            <p:cNvPr id="9" name="Freeform 9"/>
            <p:cNvSpPr/>
            <p:nvPr/>
          </p:nvSpPr>
          <p:spPr>
            <a:xfrm>
              <a:off x="0" y="0"/>
              <a:ext cx="2123629" cy="225719"/>
            </a:xfrm>
            <a:custGeom>
              <a:avLst/>
              <a:gdLst/>
              <a:ahLst/>
              <a:cxnLst/>
              <a:rect l="l" t="t" r="r" b="b"/>
              <a:pathLst>
                <a:path w="2123629" h="225719">
                  <a:moveTo>
                    <a:pt x="0" y="0"/>
                  </a:moveTo>
                  <a:lnTo>
                    <a:pt x="2123629" y="0"/>
                  </a:lnTo>
                  <a:lnTo>
                    <a:pt x="2123629" y="225719"/>
                  </a:lnTo>
                  <a:lnTo>
                    <a:pt x="0" y="225719"/>
                  </a:lnTo>
                  <a:close/>
                </a:path>
              </a:pathLst>
            </a:custGeom>
            <a:solidFill>
              <a:srgbClr val="00224D"/>
            </a:solidFill>
          </p:spPr>
        </p:sp>
        <p:sp>
          <p:nvSpPr>
            <p:cNvPr id="10" name="TextBox 10"/>
            <p:cNvSpPr txBox="1"/>
            <p:nvPr/>
          </p:nvSpPr>
          <p:spPr>
            <a:xfrm>
              <a:off x="0" y="-38100"/>
              <a:ext cx="2123629" cy="263819"/>
            </a:xfrm>
            <a:prstGeom prst="rect">
              <a:avLst/>
            </a:prstGeom>
          </p:spPr>
          <p:txBody>
            <a:bodyPr lIns="50800" tIns="50800" rIns="50800" bIns="50800" rtlCol="0" anchor="ctr"/>
            <a:lstStyle/>
            <a:p>
              <a:pPr algn="ctr">
                <a:lnSpc>
                  <a:spcPts val="1960"/>
                </a:lnSpc>
              </a:pPr>
              <a:endParaRPr/>
            </a:p>
          </p:txBody>
        </p:sp>
      </p:grpSp>
      <p:grpSp>
        <p:nvGrpSpPr>
          <p:cNvPr id="11" name="Group 11"/>
          <p:cNvGrpSpPr/>
          <p:nvPr/>
        </p:nvGrpSpPr>
        <p:grpSpPr>
          <a:xfrm>
            <a:off x="590787" y="3082529"/>
            <a:ext cx="55814" cy="2821005"/>
            <a:chOff x="0" y="0"/>
            <a:chExt cx="20672" cy="1044817"/>
          </a:xfrm>
        </p:grpSpPr>
        <p:sp>
          <p:nvSpPr>
            <p:cNvPr id="12" name="Freeform 12"/>
            <p:cNvSpPr/>
            <p:nvPr/>
          </p:nvSpPr>
          <p:spPr>
            <a:xfrm>
              <a:off x="0" y="0"/>
              <a:ext cx="20672" cy="1044817"/>
            </a:xfrm>
            <a:custGeom>
              <a:avLst/>
              <a:gdLst/>
              <a:ahLst/>
              <a:cxnLst/>
              <a:rect l="l" t="t" r="r" b="b"/>
              <a:pathLst>
                <a:path w="20672" h="1044817">
                  <a:moveTo>
                    <a:pt x="0" y="0"/>
                  </a:moveTo>
                  <a:lnTo>
                    <a:pt x="20672" y="0"/>
                  </a:lnTo>
                  <a:lnTo>
                    <a:pt x="20672" y="1044817"/>
                  </a:lnTo>
                  <a:lnTo>
                    <a:pt x="0" y="1044817"/>
                  </a:lnTo>
                  <a:close/>
                </a:path>
              </a:pathLst>
            </a:custGeom>
            <a:solidFill>
              <a:srgbClr val="FFFFFF"/>
            </a:solidFill>
          </p:spPr>
        </p:sp>
        <p:sp>
          <p:nvSpPr>
            <p:cNvPr id="13" name="TextBox 13"/>
            <p:cNvSpPr txBox="1"/>
            <p:nvPr/>
          </p:nvSpPr>
          <p:spPr>
            <a:xfrm>
              <a:off x="0" y="-38100"/>
              <a:ext cx="20672" cy="1082917"/>
            </a:xfrm>
            <a:prstGeom prst="rect">
              <a:avLst/>
            </a:prstGeom>
          </p:spPr>
          <p:txBody>
            <a:bodyPr lIns="50800" tIns="50800" rIns="50800" bIns="50800" rtlCol="0" anchor="ctr"/>
            <a:lstStyle/>
            <a:p>
              <a:pPr algn="ctr">
                <a:lnSpc>
                  <a:spcPts val="1960"/>
                </a:lnSpc>
              </a:pPr>
              <a:endParaRPr/>
            </a:p>
          </p:txBody>
        </p:sp>
      </p:grpSp>
      <p:sp>
        <p:nvSpPr>
          <p:cNvPr id="14" name="TextBox 14"/>
          <p:cNvSpPr txBox="1"/>
          <p:nvPr/>
        </p:nvSpPr>
        <p:spPr>
          <a:xfrm>
            <a:off x="1041624" y="3041243"/>
            <a:ext cx="4692175" cy="1451491"/>
          </a:xfrm>
          <a:prstGeom prst="rect">
            <a:avLst/>
          </a:prstGeom>
        </p:spPr>
        <p:txBody>
          <a:bodyPr lIns="0" tIns="0" rIns="0" bIns="0" rtlCol="0" anchor="t">
            <a:spAutoFit/>
          </a:bodyPr>
          <a:lstStyle/>
          <a:p>
            <a:pPr algn="r">
              <a:lnSpc>
                <a:spcPts val="5534"/>
              </a:lnSpc>
            </a:pPr>
            <a:r>
              <a:rPr lang="en-US" sz="5825">
                <a:solidFill>
                  <a:srgbClr val="FFFFFF"/>
                </a:solidFill>
                <a:latin typeface="Paalalabas Wide"/>
                <a:ea typeface="Paalalabas Wide"/>
                <a:cs typeface="Paalalabas Wide"/>
                <a:sym typeface="Paalalabas Wide"/>
              </a:rPr>
              <a:t>MARKET AND CUSTOMERS</a:t>
            </a:r>
          </a:p>
        </p:txBody>
      </p:sp>
      <p:sp>
        <p:nvSpPr>
          <p:cNvPr id="15" name="TextBox 15"/>
          <p:cNvSpPr txBox="1"/>
          <p:nvPr/>
        </p:nvSpPr>
        <p:spPr>
          <a:xfrm>
            <a:off x="1041624" y="4435584"/>
            <a:ext cx="4692175" cy="1897298"/>
          </a:xfrm>
          <a:prstGeom prst="rect">
            <a:avLst/>
          </a:prstGeom>
        </p:spPr>
        <p:txBody>
          <a:bodyPr lIns="0" tIns="0" rIns="0" bIns="0" rtlCol="0" anchor="t">
            <a:spAutoFit/>
          </a:bodyPr>
          <a:lstStyle/>
          <a:p>
            <a:pPr algn="ctr">
              <a:lnSpc>
                <a:spcPts val="2524"/>
              </a:lnSpc>
            </a:pPr>
            <a:r>
              <a:rPr lang="en-US" sz="1803">
                <a:solidFill>
                  <a:srgbClr val="FFFFFF"/>
                </a:solidFill>
                <a:latin typeface="Poppins"/>
                <a:ea typeface="Poppins"/>
                <a:cs typeface="Poppins"/>
                <a:sym typeface="Poppins"/>
              </a:rPr>
              <a:t>We specialize in serving diverse industries through high-quality conveyor roller manufacturing , while building strong and long-term customer partnerships across local and international markets</a:t>
            </a:r>
          </a:p>
        </p:txBody>
      </p:sp>
      <p:sp>
        <p:nvSpPr>
          <p:cNvPr id="16" name="Freeform 16"/>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5">
              <a:alphaModFix amt="59000"/>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0" y="3356212"/>
            <a:ext cx="9022080" cy="4271573"/>
            <a:chOff x="0" y="0"/>
            <a:chExt cx="1965595" cy="930626"/>
          </a:xfrm>
        </p:grpSpPr>
        <p:sp>
          <p:nvSpPr>
            <p:cNvPr id="3" name="Freeform 3"/>
            <p:cNvSpPr/>
            <p:nvPr/>
          </p:nvSpPr>
          <p:spPr>
            <a:xfrm>
              <a:off x="0" y="0"/>
              <a:ext cx="1965595" cy="930626"/>
            </a:xfrm>
            <a:custGeom>
              <a:avLst/>
              <a:gdLst/>
              <a:ahLst/>
              <a:cxnLst/>
              <a:rect l="l" t="t" r="r" b="b"/>
              <a:pathLst>
                <a:path w="1965595" h="930626">
                  <a:moveTo>
                    <a:pt x="0" y="0"/>
                  </a:moveTo>
                  <a:lnTo>
                    <a:pt x="1965595" y="0"/>
                  </a:lnTo>
                  <a:lnTo>
                    <a:pt x="1965595" y="930626"/>
                  </a:lnTo>
                  <a:lnTo>
                    <a:pt x="0" y="930626"/>
                  </a:lnTo>
                  <a:close/>
                </a:path>
              </a:pathLst>
            </a:custGeom>
            <a:blipFill>
              <a:blip r:embed="rId2"/>
              <a:stretch>
                <a:fillRect t="-21812" b="-21812"/>
              </a:stretch>
            </a:blipFill>
          </p:spPr>
        </p:sp>
      </p:grpSp>
      <p:grpSp>
        <p:nvGrpSpPr>
          <p:cNvPr id="4" name="Group 4"/>
          <p:cNvGrpSpPr/>
          <p:nvPr/>
        </p:nvGrpSpPr>
        <p:grpSpPr>
          <a:xfrm>
            <a:off x="3020335" y="4170038"/>
            <a:ext cx="7240680" cy="2295001"/>
            <a:chOff x="0" y="0"/>
            <a:chExt cx="2681733" cy="850000"/>
          </a:xfrm>
        </p:grpSpPr>
        <p:sp>
          <p:nvSpPr>
            <p:cNvPr id="5" name="Freeform 5"/>
            <p:cNvSpPr/>
            <p:nvPr/>
          </p:nvSpPr>
          <p:spPr>
            <a:xfrm>
              <a:off x="0" y="0"/>
              <a:ext cx="2681733" cy="850000"/>
            </a:xfrm>
            <a:custGeom>
              <a:avLst/>
              <a:gdLst/>
              <a:ahLst/>
              <a:cxnLst/>
              <a:rect l="l" t="t" r="r" b="b"/>
              <a:pathLst>
                <a:path w="2681733" h="850000">
                  <a:moveTo>
                    <a:pt x="26731" y="0"/>
                  </a:moveTo>
                  <a:lnTo>
                    <a:pt x="2655003" y="0"/>
                  </a:lnTo>
                  <a:cubicBezTo>
                    <a:pt x="2669766" y="0"/>
                    <a:pt x="2681733" y="11968"/>
                    <a:pt x="2681733" y="26731"/>
                  </a:cubicBezTo>
                  <a:lnTo>
                    <a:pt x="2681733" y="823270"/>
                  </a:lnTo>
                  <a:cubicBezTo>
                    <a:pt x="2681733" y="838033"/>
                    <a:pt x="2669766" y="850000"/>
                    <a:pt x="2655003" y="850000"/>
                  </a:cubicBezTo>
                  <a:lnTo>
                    <a:pt x="26731" y="850000"/>
                  </a:lnTo>
                  <a:cubicBezTo>
                    <a:pt x="11968" y="850000"/>
                    <a:pt x="0" y="838033"/>
                    <a:pt x="0" y="823270"/>
                  </a:cubicBezTo>
                  <a:lnTo>
                    <a:pt x="0" y="26731"/>
                  </a:lnTo>
                  <a:cubicBezTo>
                    <a:pt x="0" y="11968"/>
                    <a:pt x="11968" y="0"/>
                    <a:pt x="26731" y="0"/>
                  </a:cubicBezTo>
                  <a:close/>
                </a:path>
              </a:pathLst>
            </a:custGeom>
            <a:solidFill>
              <a:srgbClr val="00224D"/>
            </a:solidFill>
          </p:spPr>
        </p:sp>
        <p:sp>
          <p:nvSpPr>
            <p:cNvPr id="6" name="TextBox 6"/>
            <p:cNvSpPr txBox="1"/>
            <p:nvPr/>
          </p:nvSpPr>
          <p:spPr>
            <a:xfrm>
              <a:off x="0" y="-38100"/>
              <a:ext cx="2681733" cy="88810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flipV="1">
            <a:off x="-445199" y="0"/>
            <a:ext cx="3859364" cy="3143627"/>
          </a:xfrm>
          <a:custGeom>
            <a:avLst/>
            <a:gdLst/>
            <a:ahLst/>
            <a:cxnLst/>
            <a:rect l="l" t="t" r="r" b="b"/>
            <a:pathLst>
              <a:path w="3859364" h="3143627">
                <a:moveTo>
                  <a:pt x="0" y="3143627"/>
                </a:moveTo>
                <a:lnTo>
                  <a:pt x="3859364" y="3143627"/>
                </a:lnTo>
                <a:lnTo>
                  <a:pt x="3859364" y="0"/>
                </a:lnTo>
                <a:lnTo>
                  <a:pt x="0" y="0"/>
                </a:lnTo>
                <a:lnTo>
                  <a:pt x="0" y="3143627"/>
                </a:lnTo>
                <a:close/>
              </a:path>
            </a:pathLst>
          </a:custGeom>
          <a:blipFill>
            <a:blip>
              <a:extLst>
                <a:ext uri="{96DAC541-7B7A-43D3-8B79-37D633B846F1}">
                  <asvg:svgBlip xmlns:asvg="http://schemas.microsoft.com/office/drawing/2016/SVG/main" r:embed="rId3"/>
                </a:ext>
              </a:extLst>
            </a:blip>
            <a:stretch>
              <a:fillRect/>
            </a:stretch>
          </a:blipFill>
        </p:spPr>
      </p:sp>
      <p:grpSp>
        <p:nvGrpSpPr>
          <p:cNvPr id="8" name="Group 8"/>
          <p:cNvGrpSpPr/>
          <p:nvPr/>
        </p:nvGrpSpPr>
        <p:grpSpPr>
          <a:xfrm>
            <a:off x="3635144" y="984315"/>
            <a:ext cx="6814088" cy="1173222"/>
            <a:chOff x="0" y="0"/>
            <a:chExt cx="2523736" cy="434527"/>
          </a:xfrm>
        </p:grpSpPr>
        <p:sp>
          <p:nvSpPr>
            <p:cNvPr id="9" name="Freeform 9"/>
            <p:cNvSpPr/>
            <p:nvPr/>
          </p:nvSpPr>
          <p:spPr>
            <a:xfrm>
              <a:off x="0" y="0"/>
              <a:ext cx="2523736" cy="434527"/>
            </a:xfrm>
            <a:custGeom>
              <a:avLst/>
              <a:gdLst/>
              <a:ahLst/>
              <a:cxnLst/>
              <a:rect l="l" t="t" r="r" b="b"/>
              <a:pathLst>
                <a:path w="2523736" h="434527">
                  <a:moveTo>
                    <a:pt x="28404" y="0"/>
                  </a:moveTo>
                  <a:lnTo>
                    <a:pt x="2495332" y="0"/>
                  </a:lnTo>
                  <a:cubicBezTo>
                    <a:pt x="2502865" y="0"/>
                    <a:pt x="2510090" y="2993"/>
                    <a:pt x="2515417" y="8319"/>
                  </a:cubicBezTo>
                  <a:cubicBezTo>
                    <a:pt x="2520744" y="13646"/>
                    <a:pt x="2523736" y="20871"/>
                    <a:pt x="2523736" y="28404"/>
                  </a:cubicBezTo>
                  <a:lnTo>
                    <a:pt x="2523736" y="406123"/>
                  </a:lnTo>
                  <a:cubicBezTo>
                    <a:pt x="2523736" y="413656"/>
                    <a:pt x="2520744" y="420881"/>
                    <a:pt x="2515417" y="426207"/>
                  </a:cubicBezTo>
                  <a:cubicBezTo>
                    <a:pt x="2510090" y="431534"/>
                    <a:pt x="2502865" y="434527"/>
                    <a:pt x="2495332" y="434527"/>
                  </a:cubicBezTo>
                  <a:lnTo>
                    <a:pt x="28404" y="434527"/>
                  </a:lnTo>
                  <a:cubicBezTo>
                    <a:pt x="20871" y="434527"/>
                    <a:pt x="13646" y="431534"/>
                    <a:pt x="8319" y="426207"/>
                  </a:cubicBezTo>
                  <a:cubicBezTo>
                    <a:pt x="2993" y="420881"/>
                    <a:pt x="0" y="413656"/>
                    <a:pt x="0" y="406123"/>
                  </a:cubicBezTo>
                  <a:lnTo>
                    <a:pt x="0" y="28404"/>
                  </a:lnTo>
                  <a:cubicBezTo>
                    <a:pt x="0" y="20871"/>
                    <a:pt x="2993" y="13646"/>
                    <a:pt x="8319" y="8319"/>
                  </a:cubicBezTo>
                  <a:cubicBezTo>
                    <a:pt x="13646" y="2993"/>
                    <a:pt x="20871" y="0"/>
                    <a:pt x="28404" y="0"/>
                  </a:cubicBezTo>
                  <a:close/>
                </a:path>
              </a:pathLst>
            </a:custGeom>
            <a:solidFill>
              <a:srgbClr val="00224D"/>
            </a:solidFill>
          </p:spPr>
        </p:sp>
        <p:sp>
          <p:nvSpPr>
            <p:cNvPr id="10" name="TextBox 10"/>
            <p:cNvSpPr txBox="1"/>
            <p:nvPr/>
          </p:nvSpPr>
          <p:spPr>
            <a:xfrm>
              <a:off x="0" y="-38100"/>
              <a:ext cx="2523736" cy="472627"/>
            </a:xfrm>
            <a:prstGeom prst="rect">
              <a:avLst/>
            </a:prstGeom>
          </p:spPr>
          <p:txBody>
            <a:bodyPr lIns="50800" tIns="50800" rIns="50800" bIns="50800" rtlCol="0" anchor="ctr"/>
            <a:lstStyle/>
            <a:p>
              <a:pPr algn="ctr">
                <a:lnSpc>
                  <a:spcPts val="1960"/>
                </a:lnSpc>
              </a:pPr>
              <a:endParaRPr/>
            </a:p>
          </p:txBody>
        </p:sp>
      </p:grpSp>
      <p:grpSp>
        <p:nvGrpSpPr>
          <p:cNvPr id="11" name="Group 11"/>
          <p:cNvGrpSpPr/>
          <p:nvPr/>
        </p:nvGrpSpPr>
        <p:grpSpPr>
          <a:xfrm>
            <a:off x="7620257" y="2379680"/>
            <a:ext cx="1912211" cy="1568215"/>
            <a:chOff x="0" y="0"/>
            <a:chExt cx="708226" cy="580820"/>
          </a:xfrm>
        </p:grpSpPr>
        <p:sp>
          <p:nvSpPr>
            <p:cNvPr id="12" name="Freeform 12"/>
            <p:cNvSpPr/>
            <p:nvPr/>
          </p:nvSpPr>
          <p:spPr>
            <a:xfrm>
              <a:off x="0" y="0"/>
              <a:ext cx="708226" cy="580820"/>
            </a:xfrm>
            <a:custGeom>
              <a:avLst/>
              <a:gdLst/>
              <a:ahLst/>
              <a:cxnLst/>
              <a:rect l="l" t="t" r="r" b="b"/>
              <a:pathLst>
                <a:path w="708226" h="580820">
                  <a:moveTo>
                    <a:pt x="101217" y="0"/>
                  </a:moveTo>
                  <a:lnTo>
                    <a:pt x="607010" y="0"/>
                  </a:lnTo>
                  <a:cubicBezTo>
                    <a:pt x="662910" y="0"/>
                    <a:pt x="708226" y="45316"/>
                    <a:pt x="708226" y="101217"/>
                  </a:cubicBezTo>
                  <a:lnTo>
                    <a:pt x="708226" y="479603"/>
                  </a:lnTo>
                  <a:cubicBezTo>
                    <a:pt x="708226" y="535504"/>
                    <a:pt x="662910" y="580820"/>
                    <a:pt x="607010" y="580820"/>
                  </a:cubicBezTo>
                  <a:lnTo>
                    <a:pt x="101217" y="580820"/>
                  </a:lnTo>
                  <a:cubicBezTo>
                    <a:pt x="45316" y="580820"/>
                    <a:pt x="0" y="535504"/>
                    <a:pt x="0" y="479603"/>
                  </a:cubicBezTo>
                  <a:lnTo>
                    <a:pt x="0" y="101217"/>
                  </a:lnTo>
                  <a:cubicBezTo>
                    <a:pt x="0" y="45316"/>
                    <a:pt x="45316" y="0"/>
                    <a:pt x="101217" y="0"/>
                  </a:cubicBezTo>
                  <a:close/>
                </a:path>
              </a:pathLst>
            </a:custGeom>
            <a:solidFill>
              <a:srgbClr val="00224D"/>
            </a:solidFill>
          </p:spPr>
        </p:sp>
        <p:sp>
          <p:nvSpPr>
            <p:cNvPr id="13" name="TextBox 13"/>
            <p:cNvSpPr txBox="1"/>
            <p:nvPr/>
          </p:nvSpPr>
          <p:spPr>
            <a:xfrm>
              <a:off x="0" y="-38100"/>
              <a:ext cx="708226" cy="618920"/>
            </a:xfrm>
            <a:prstGeom prst="rect">
              <a:avLst/>
            </a:prstGeom>
          </p:spPr>
          <p:txBody>
            <a:bodyPr lIns="50800" tIns="50800" rIns="50800" bIns="50800" rtlCol="0" anchor="ctr"/>
            <a:lstStyle/>
            <a:p>
              <a:pPr algn="ctr">
                <a:lnSpc>
                  <a:spcPts val="1960"/>
                </a:lnSpc>
              </a:pPr>
              <a:endParaRPr/>
            </a:p>
          </p:txBody>
        </p:sp>
      </p:grpSp>
      <p:sp>
        <p:nvSpPr>
          <p:cNvPr id="14" name="Freeform 14"/>
          <p:cNvSpPr/>
          <p:nvPr/>
        </p:nvSpPr>
        <p:spPr>
          <a:xfrm>
            <a:off x="7749026" y="2544774"/>
            <a:ext cx="1650704" cy="1238028"/>
          </a:xfrm>
          <a:custGeom>
            <a:avLst/>
            <a:gdLst/>
            <a:ahLst/>
            <a:cxnLst/>
            <a:rect l="l" t="t" r="r" b="b"/>
            <a:pathLst>
              <a:path w="1650704" h="1238028">
                <a:moveTo>
                  <a:pt x="0" y="0"/>
                </a:moveTo>
                <a:lnTo>
                  <a:pt x="1650704" y="0"/>
                </a:lnTo>
                <a:lnTo>
                  <a:pt x="1650704" y="1238027"/>
                </a:lnTo>
                <a:lnTo>
                  <a:pt x="0" y="1238027"/>
                </a:lnTo>
                <a:lnTo>
                  <a:pt x="0" y="0"/>
                </a:lnTo>
                <a:close/>
              </a:path>
            </a:pathLst>
          </a:custGeom>
          <a:blipFill>
            <a:blip r:embed="rId4"/>
            <a:stretch>
              <a:fillRect/>
            </a:stretch>
          </a:blipFill>
        </p:spPr>
      </p:sp>
      <p:sp>
        <p:nvSpPr>
          <p:cNvPr id="15" name="TextBox 15"/>
          <p:cNvSpPr txBox="1"/>
          <p:nvPr/>
        </p:nvSpPr>
        <p:spPr>
          <a:xfrm>
            <a:off x="3990676" y="1255494"/>
            <a:ext cx="5299999" cy="756464"/>
          </a:xfrm>
          <a:prstGeom prst="rect">
            <a:avLst/>
          </a:prstGeom>
        </p:spPr>
        <p:txBody>
          <a:bodyPr lIns="0" tIns="0" rIns="0" bIns="0" rtlCol="0" anchor="t">
            <a:spAutoFit/>
          </a:bodyPr>
          <a:lstStyle/>
          <a:p>
            <a:pPr algn="r">
              <a:lnSpc>
                <a:spcPts val="5534"/>
              </a:lnSpc>
            </a:pPr>
            <a:r>
              <a:rPr lang="en-US" sz="5825">
                <a:solidFill>
                  <a:srgbClr val="FFFFFF"/>
                </a:solidFill>
                <a:latin typeface="Paalalabas Wide"/>
                <a:ea typeface="Paalalabas Wide"/>
                <a:cs typeface="Paalalabas Wide"/>
                <a:sym typeface="Paalalabas Wide"/>
              </a:rPr>
              <a:t>ACHIEVEMENTS </a:t>
            </a:r>
          </a:p>
        </p:txBody>
      </p:sp>
      <p:sp>
        <p:nvSpPr>
          <p:cNvPr id="16" name="TextBox 16"/>
          <p:cNvSpPr txBox="1"/>
          <p:nvPr/>
        </p:nvSpPr>
        <p:spPr>
          <a:xfrm>
            <a:off x="3208552" y="4323487"/>
            <a:ext cx="5813528" cy="1940478"/>
          </a:xfrm>
          <a:prstGeom prst="rect">
            <a:avLst/>
          </a:prstGeom>
        </p:spPr>
        <p:txBody>
          <a:bodyPr lIns="0" tIns="0" rIns="0" bIns="0" rtlCol="0" anchor="t">
            <a:spAutoFit/>
          </a:bodyPr>
          <a:lstStyle/>
          <a:p>
            <a:pPr algn="just">
              <a:lnSpc>
                <a:spcPts val="2244"/>
              </a:lnSpc>
            </a:pPr>
            <a:r>
              <a:rPr lang="en-US" sz="1603">
                <a:solidFill>
                  <a:srgbClr val="FFFFFF"/>
                </a:solidFill>
                <a:latin typeface="Poppins"/>
                <a:ea typeface="Poppins"/>
                <a:cs typeface="Poppins"/>
                <a:sym typeface="Poppins"/>
              </a:rPr>
              <a:t>Completed in September 2013, the project supplied approximately 12,000 sets of conveyor idlers for high-capacity material handling systems under the consultancy of Black &amp; Veatch. Products delivered included carry and return idlers, bi-directional training idlers, weigh-quality carry rollers, and impact rollers for conveyor systems with capacities up to 3,500 TPH.</a:t>
            </a:r>
          </a:p>
        </p:txBody>
      </p:sp>
      <p:sp>
        <p:nvSpPr>
          <p:cNvPr id="17" name="Freeform 17"/>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5">
              <a:alphaModFix amt="59000"/>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0" y="2436552"/>
            <a:ext cx="9094424" cy="1617993"/>
            <a:chOff x="0" y="0"/>
            <a:chExt cx="1981356" cy="352504"/>
          </a:xfrm>
        </p:grpSpPr>
        <p:sp>
          <p:nvSpPr>
            <p:cNvPr id="3" name="Freeform 3"/>
            <p:cNvSpPr/>
            <p:nvPr/>
          </p:nvSpPr>
          <p:spPr>
            <a:xfrm>
              <a:off x="0" y="0"/>
              <a:ext cx="1981356" cy="352504"/>
            </a:xfrm>
            <a:custGeom>
              <a:avLst/>
              <a:gdLst/>
              <a:ahLst/>
              <a:cxnLst/>
              <a:rect l="l" t="t" r="r" b="b"/>
              <a:pathLst>
                <a:path w="1981356" h="352504">
                  <a:moveTo>
                    <a:pt x="0" y="0"/>
                  </a:moveTo>
                  <a:lnTo>
                    <a:pt x="1981356" y="0"/>
                  </a:lnTo>
                  <a:lnTo>
                    <a:pt x="1981356" y="352504"/>
                  </a:lnTo>
                  <a:lnTo>
                    <a:pt x="0" y="352504"/>
                  </a:lnTo>
                  <a:close/>
                </a:path>
              </a:pathLst>
            </a:custGeom>
            <a:blipFill>
              <a:blip r:embed="rId2"/>
              <a:stretch>
                <a:fillRect t="-179333" b="-142226"/>
              </a:stretch>
            </a:blipFill>
          </p:spPr>
        </p:sp>
      </p:grpSp>
      <p:grpSp>
        <p:nvGrpSpPr>
          <p:cNvPr id="4" name="Group 4"/>
          <p:cNvGrpSpPr/>
          <p:nvPr/>
        </p:nvGrpSpPr>
        <p:grpSpPr>
          <a:xfrm>
            <a:off x="-197599" y="4729286"/>
            <a:ext cx="2798579" cy="1617993"/>
            <a:chOff x="0" y="0"/>
            <a:chExt cx="609712" cy="352504"/>
          </a:xfrm>
        </p:grpSpPr>
        <p:sp>
          <p:nvSpPr>
            <p:cNvPr id="5" name="Freeform 5"/>
            <p:cNvSpPr/>
            <p:nvPr/>
          </p:nvSpPr>
          <p:spPr>
            <a:xfrm>
              <a:off x="0" y="0"/>
              <a:ext cx="609712" cy="352504"/>
            </a:xfrm>
            <a:custGeom>
              <a:avLst/>
              <a:gdLst/>
              <a:ahLst/>
              <a:cxnLst/>
              <a:rect l="l" t="t" r="r" b="b"/>
              <a:pathLst>
                <a:path w="609712" h="352504">
                  <a:moveTo>
                    <a:pt x="0" y="0"/>
                  </a:moveTo>
                  <a:lnTo>
                    <a:pt x="609712" y="0"/>
                  </a:lnTo>
                  <a:lnTo>
                    <a:pt x="609712" y="352504"/>
                  </a:lnTo>
                  <a:lnTo>
                    <a:pt x="0" y="352504"/>
                  </a:lnTo>
                  <a:close/>
                </a:path>
              </a:pathLst>
            </a:custGeom>
            <a:blipFill>
              <a:blip r:embed="rId3"/>
              <a:stretch>
                <a:fillRect t="-15310"/>
              </a:stretch>
            </a:blipFill>
          </p:spPr>
        </p:sp>
      </p:grpSp>
      <p:grpSp>
        <p:nvGrpSpPr>
          <p:cNvPr id="6" name="Group 6"/>
          <p:cNvGrpSpPr/>
          <p:nvPr/>
        </p:nvGrpSpPr>
        <p:grpSpPr>
          <a:xfrm>
            <a:off x="9512467" y="4748336"/>
            <a:ext cx="281244" cy="2566864"/>
            <a:chOff x="0" y="0"/>
            <a:chExt cx="104165" cy="950691"/>
          </a:xfrm>
        </p:grpSpPr>
        <p:sp>
          <p:nvSpPr>
            <p:cNvPr id="7" name="Freeform 7"/>
            <p:cNvSpPr/>
            <p:nvPr/>
          </p:nvSpPr>
          <p:spPr>
            <a:xfrm>
              <a:off x="0" y="0"/>
              <a:ext cx="104165" cy="950691"/>
            </a:xfrm>
            <a:custGeom>
              <a:avLst/>
              <a:gdLst/>
              <a:ahLst/>
              <a:cxnLst/>
              <a:rect l="l" t="t" r="r" b="b"/>
              <a:pathLst>
                <a:path w="104165" h="950691">
                  <a:moveTo>
                    <a:pt x="0" y="0"/>
                  </a:moveTo>
                  <a:lnTo>
                    <a:pt x="104165" y="0"/>
                  </a:lnTo>
                  <a:lnTo>
                    <a:pt x="104165" y="950691"/>
                  </a:lnTo>
                  <a:lnTo>
                    <a:pt x="0" y="950691"/>
                  </a:lnTo>
                  <a:close/>
                </a:path>
              </a:pathLst>
            </a:custGeom>
            <a:solidFill>
              <a:srgbClr val="00224D"/>
            </a:solidFill>
          </p:spPr>
        </p:sp>
        <p:sp>
          <p:nvSpPr>
            <p:cNvPr id="8" name="TextBox 8"/>
            <p:cNvSpPr txBox="1"/>
            <p:nvPr/>
          </p:nvSpPr>
          <p:spPr>
            <a:xfrm>
              <a:off x="0" y="-38100"/>
              <a:ext cx="104165" cy="988791"/>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197599" y="-391593"/>
            <a:ext cx="2798579" cy="2381523"/>
            <a:chOff x="0" y="0"/>
            <a:chExt cx="1036511" cy="882046"/>
          </a:xfrm>
        </p:grpSpPr>
        <p:sp>
          <p:nvSpPr>
            <p:cNvPr id="10" name="Freeform 10"/>
            <p:cNvSpPr/>
            <p:nvPr/>
          </p:nvSpPr>
          <p:spPr>
            <a:xfrm>
              <a:off x="0" y="0"/>
              <a:ext cx="1036511" cy="882046"/>
            </a:xfrm>
            <a:custGeom>
              <a:avLst/>
              <a:gdLst/>
              <a:ahLst/>
              <a:cxnLst/>
              <a:rect l="l" t="t" r="r" b="b"/>
              <a:pathLst>
                <a:path w="1036511" h="882046">
                  <a:moveTo>
                    <a:pt x="0" y="0"/>
                  </a:moveTo>
                  <a:lnTo>
                    <a:pt x="1036511" y="0"/>
                  </a:lnTo>
                  <a:lnTo>
                    <a:pt x="1036511" y="882046"/>
                  </a:lnTo>
                  <a:lnTo>
                    <a:pt x="0" y="882046"/>
                  </a:lnTo>
                  <a:close/>
                </a:path>
              </a:pathLst>
            </a:custGeom>
            <a:solidFill>
              <a:srgbClr val="00224D"/>
            </a:solidFill>
          </p:spPr>
        </p:sp>
        <p:sp>
          <p:nvSpPr>
            <p:cNvPr id="11" name="TextBox 11"/>
            <p:cNvSpPr txBox="1"/>
            <p:nvPr/>
          </p:nvSpPr>
          <p:spPr>
            <a:xfrm>
              <a:off x="0" y="-38100"/>
              <a:ext cx="1036511" cy="920146"/>
            </a:xfrm>
            <a:prstGeom prst="rect">
              <a:avLst/>
            </a:prstGeom>
          </p:spPr>
          <p:txBody>
            <a:bodyPr lIns="50800" tIns="50800" rIns="50800" bIns="50800" rtlCol="0" anchor="ctr"/>
            <a:lstStyle/>
            <a:p>
              <a:pPr algn="ctr">
                <a:lnSpc>
                  <a:spcPts val="1960"/>
                </a:lnSpc>
              </a:pPr>
              <a:endParaRPr/>
            </a:p>
          </p:txBody>
        </p:sp>
      </p:grpSp>
      <p:sp>
        <p:nvSpPr>
          <p:cNvPr id="12" name="TextBox 12"/>
          <p:cNvSpPr txBox="1"/>
          <p:nvPr/>
        </p:nvSpPr>
        <p:spPr>
          <a:xfrm>
            <a:off x="3931591" y="1120856"/>
            <a:ext cx="5206642" cy="756315"/>
          </a:xfrm>
          <a:prstGeom prst="rect">
            <a:avLst/>
          </a:prstGeom>
        </p:spPr>
        <p:txBody>
          <a:bodyPr lIns="0" tIns="0" rIns="0" bIns="0" rtlCol="0" anchor="t">
            <a:spAutoFit/>
          </a:bodyPr>
          <a:lstStyle/>
          <a:p>
            <a:pPr algn="r">
              <a:lnSpc>
                <a:spcPts val="5534"/>
              </a:lnSpc>
            </a:pPr>
            <a:r>
              <a:rPr lang="en-US" sz="5825">
                <a:solidFill>
                  <a:srgbClr val="FFFFFF"/>
                </a:solidFill>
                <a:latin typeface="Paalalabas Wide"/>
                <a:ea typeface="Paalalabas Wide"/>
                <a:cs typeface="Paalalabas Wide"/>
                <a:sym typeface="Paalalabas Wide"/>
              </a:rPr>
              <a:t>KEY PROJECTS</a:t>
            </a:r>
          </a:p>
        </p:txBody>
      </p:sp>
      <p:sp>
        <p:nvSpPr>
          <p:cNvPr id="13" name="AutoShape 13"/>
          <p:cNvSpPr/>
          <p:nvPr/>
        </p:nvSpPr>
        <p:spPr>
          <a:xfrm>
            <a:off x="659176" y="1713326"/>
            <a:ext cx="3316224" cy="0"/>
          </a:xfrm>
          <a:prstGeom prst="line">
            <a:avLst/>
          </a:prstGeom>
          <a:ln w="38100" cap="flat">
            <a:solidFill>
              <a:srgbClr val="FFFFFF"/>
            </a:solidFill>
            <a:prstDash val="solid"/>
            <a:headEnd type="none" w="sm" len="sm"/>
            <a:tailEnd type="none" w="sm" len="sm"/>
          </a:ln>
        </p:spPr>
      </p:sp>
      <p:sp>
        <p:nvSpPr>
          <p:cNvPr id="14" name="AutoShape 14"/>
          <p:cNvSpPr/>
          <p:nvPr/>
        </p:nvSpPr>
        <p:spPr>
          <a:xfrm flipV="1">
            <a:off x="3494852" y="6347278"/>
            <a:ext cx="5599573" cy="19050"/>
          </a:xfrm>
          <a:prstGeom prst="line">
            <a:avLst/>
          </a:prstGeom>
          <a:ln w="38100" cap="flat">
            <a:solidFill>
              <a:srgbClr val="FFFFFF"/>
            </a:solidFill>
            <a:prstDash val="solid"/>
            <a:headEnd type="none" w="sm" len="sm"/>
            <a:tailEnd type="none" w="sm" len="sm"/>
          </a:ln>
        </p:spPr>
      </p:sp>
      <p:sp>
        <p:nvSpPr>
          <p:cNvPr id="15" name="TextBox 15"/>
          <p:cNvSpPr txBox="1"/>
          <p:nvPr/>
        </p:nvSpPr>
        <p:spPr>
          <a:xfrm>
            <a:off x="3975400" y="4672136"/>
            <a:ext cx="5119024" cy="1268648"/>
          </a:xfrm>
          <a:prstGeom prst="rect">
            <a:avLst/>
          </a:prstGeom>
        </p:spPr>
        <p:txBody>
          <a:bodyPr lIns="0" tIns="0" rIns="0" bIns="0" rtlCol="0" anchor="t">
            <a:spAutoFit/>
          </a:bodyPr>
          <a:lstStyle/>
          <a:p>
            <a:pPr algn="r">
              <a:lnSpc>
                <a:spcPts val="2524"/>
              </a:lnSpc>
            </a:pPr>
            <a:r>
              <a:rPr lang="en-US" sz="1803">
                <a:solidFill>
                  <a:srgbClr val="FFFFFF"/>
                </a:solidFill>
                <a:latin typeface="Poppins"/>
                <a:ea typeface="Poppins"/>
                <a:cs typeface="Poppins"/>
                <a:sym typeface="Poppins"/>
              </a:rPr>
              <a:t>We have completed significant projects that improved online visibility and engagement for our clients. These projects showcase our ability to deliver effective solutions.</a:t>
            </a:r>
          </a:p>
        </p:txBody>
      </p:sp>
      <p:sp>
        <p:nvSpPr>
          <p:cNvPr id="16" name="Freeform 16"/>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4">
              <a:alphaModFix amt="59000"/>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B3D6C"/>
        </a:solidFill>
        <a:effectLst/>
      </p:bgPr>
    </p:bg>
    <p:spTree>
      <p:nvGrpSpPr>
        <p:cNvPr id="1" name=""/>
        <p:cNvGrpSpPr/>
        <p:nvPr/>
      </p:nvGrpSpPr>
      <p:grpSpPr>
        <a:xfrm>
          <a:off x="0" y="0"/>
          <a:ext cx="0" cy="0"/>
          <a:chOff x="0" y="0"/>
          <a:chExt cx="0" cy="0"/>
        </a:xfrm>
      </p:grpSpPr>
      <p:grpSp>
        <p:nvGrpSpPr>
          <p:cNvPr id="2" name="Group 2"/>
          <p:cNvGrpSpPr/>
          <p:nvPr/>
        </p:nvGrpSpPr>
        <p:grpSpPr>
          <a:xfrm>
            <a:off x="5881434" y="3011144"/>
            <a:ext cx="4061227" cy="3019897"/>
            <a:chOff x="0" y="0"/>
            <a:chExt cx="884799" cy="657930"/>
          </a:xfrm>
        </p:grpSpPr>
        <p:sp>
          <p:nvSpPr>
            <p:cNvPr id="3" name="Freeform 3"/>
            <p:cNvSpPr/>
            <p:nvPr/>
          </p:nvSpPr>
          <p:spPr>
            <a:xfrm>
              <a:off x="0" y="0"/>
              <a:ext cx="884799" cy="657930"/>
            </a:xfrm>
            <a:custGeom>
              <a:avLst/>
              <a:gdLst/>
              <a:ahLst/>
              <a:cxnLst/>
              <a:rect l="l" t="t" r="r" b="b"/>
              <a:pathLst>
                <a:path w="884799" h="657930">
                  <a:moveTo>
                    <a:pt x="0" y="0"/>
                  </a:moveTo>
                  <a:lnTo>
                    <a:pt x="884799" y="0"/>
                  </a:lnTo>
                  <a:lnTo>
                    <a:pt x="884799" y="657930"/>
                  </a:lnTo>
                  <a:lnTo>
                    <a:pt x="0" y="657930"/>
                  </a:lnTo>
                  <a:close/>
                </a:path>
              </a:pathLst>
            </a:custGeom>
            <a:blipFill>
              <a:blip r:embed="rId2"/>
              <a:stretch>
                <a:fillRect t="-889"/>
              </a:stretch>
            </a:blipFill>
          </p:spPr>
        </p:sp>
      </p:grpSp>
      <p:sp>
        <p:nvSpPr>
          <p:cNvPr id="4" name="Freeform 4"/>
          <p:cNvSpPr/>
          <p:nvPr/>
        </p:nvSpPr>
        <p:spPr>
          <a:xfrm rot="-972443">
            <a:off x="-125304" y="5146484"/>
            <a:ext cx="3528830" cy="2874393"/>
          </a:xfrm>
          <a:custGeom>
            <a:avLst/>
            <a:gdLst/>
            <a:ahLst/>
            <a:cxnLst/>
            <a:rect l="l" t="t" r="r" b="b"/>
            <a:pathLst>
              <a:path w="3528830" h="2874393">
                <a:moveTo>
                  <a:pt x="0" y="0"/>
                </a:moveTo>
                <a:lnTo>
                  <a:pt x="3528831" y="0"/>
                </a:lnTo>
                <a:lnTo>
                  <a:pt x="3528831" y="2874392"/>
                </a:lnTo>
                <a:lnTo>
                  <a:pt x="0" y="28743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055932" y="1102578"/>
            <a:ext cx="5996863" cy="1451491"/>
          </a:xfrm>
          <a:prstGeom prst="rect">
            <a:avLst/>
          </a:prstGeom>
        </p:spPr>
        <p:txBody>
          <a:bodyPr lIns="0" tIns="0" rIns="0" bIns="0" rtlCol="0" anchor="t">
            <a:spAutoFit/>
          </a:bodyPr>
          <a:lstStyle/>
          <a:p>
            <a:pPr algn="l">
              <a:lnSpc>
                <a:spcPts val="5534"/>
              </a:lnSpc>
            </a:pPr>
            <a:r>
              <a:rPr lang="en-US" sz="5825">
                <a:solidFill>
                  <a:srgbClr val="FFFFFF"/>
                </a:solidFill>
                <a:latin typeface="Paalalabas Wide"/>
                <a:ea typeface="Paalalabas Wide"/>
                <a:cs typeface="Paalalabas Wide"/>
                <a:sym typeface="Paalalabas Wide"/>
              </a:rPr>
              <a:t>TECHNOLOGY and Innovation</a:t>
            </a:r>
          </a:p>
        </p:txBody>
      </p:sp>
      <p:sp>
        <p:nvSpPr>
          <p:cNvPr id="6" name="AutoShape 6"/>
          <p:cNvSpPr/>
          <p:nvPr/>
        </p:nvSpPr>
        <p:spPr>
          <a:xfrm>
            <a:off x="5881434" y="2535019"/>
            <a:ext cx="3872166" cy="0"/>
          </a:xfrm>
          <a:prstGeom prst="line">
            <a:avLst/>
          </a:prstGeom>
          <a:ln w="38100" cap="flat">
            <a:solidFill>
              <a:srgbClr val="FFFFFF"/>
            </a:solidFill>
            <a:prstDash val="solid"/>
            <a:headEnd type="none" w="sm" len="sm"/>
            <a:tailEnd type="none" w="sm" len="sm"/>
          </a:ln>
        </p:spPr>
      </p:sp>
      <p:grpSp>
        <p:nvGrpSpPr>
          <p:cNvPr id="7" name="Group 7"/>
          <p:cNvGrpSpPr/>
          <p:nvPr/>
        </p:nvGrpSpPr>
        <p:grpSpPr>
          <a:xfrm>
            <a:off x="8629976" y="0"/>
            <a:ext cx="1123624" cy="609441"/>
            <a:chOff x="0" y="0"/>
            <a:chExt cx="416157" cy="225719"/>
          </a:xfrm>
        </p:grpSpPr>
        <p:sp>
          <p:nvSpPr>
            <p:cNvPr id="8" name="Freeform 8"/>
            <p:cNvSpPr/>
            <p:nvPr/>
          </p:nvSpPr>
          <p:spPr>
            <a:xfrm>
              <a:off x="0" y="0"/>
              <a:ext cx="416157" cy="225719"/>
            </a:xfrm>
            <a:custGeom>
              <a:avLst/>
              <a:gdLst/>
              <a:ahLst/>
              <a:cxnLst/>
              <a:rect l="l" t="t" r="r" b="b"/>
              <a:pathLst>
                <a:path w="416157" h="225719">
                  <a:moveTo>
                    <a:pt x="0" y="0"/>
                  </a:moveTo>
                  <a:lnTo>
                    <a:pt x="416157" y="0"/>
                  </a:lnTo>
                  <a:lnTo>
                    <a:pt x="416157" y="225719"/>
                  </a:lnTo>
                  <a:lnTo>
                    <a:pt x="0" y="225719"/>
                  </a:lnTo>
                  <a:close/>
                </a:path>
              </a:pathLst>
            </a:custGeom>
            <a:solidFill>
              <a:srgbClr val="00224D"/>
            </a:solidFill>
          </p:spPr>
        </p:sp>
        <p:sp>
          <p:nvSpPr>
            <p:cNvPr id="9" name="TextBox 9"/>
            <p:cNvSpPr txBox="1"/>
            <p:nvPr/>
          </p:nvSpPr>
          <p:spPr>
            <a:xfrm>
              <a:off x="0" y="-38100"/>
              <a:ext cx="416157" cy="263819"/>
            </a:xfrm>
            <a:prstGeom prst="rect">
              <a:avLst/>
            </a:prstGeom>
          </p:spPr>
          <p:txBody>
            <a:bodyPr lIns="50800" tIns="50800" rIns="50800" bIns="50800" rtlCol="0" anchor="ctr"/>
            <a:lstStyle/>
            <a:p>
              <a:pPr algn="ctr">
                <a:lnSpc>
                  <a:spcPts val="1960"/>
                </a:lnSpc>
              </a:pPr>
              <a:endParaRPr/>
            </a:p>
          </p:txBody>
        </p:sp>
      </p:grpSp>
      <p:grpSp>
        <p:nvGrpSpPr>
          <p:cNvPr id="10" name="Group 10"/>
          <p:cNvGrpSpPr/>
          <p:nvPr/>
        </p:nvGrpSpPr>
        <p:grpSpPr>
          <a:xfrm>
            <a:off x="8724204" y="6705759"/>
            <a:ext cx="1123624" cy="609441"/>
            <a:chOff x="0" y="0"/>
            <a:chExt cx="416157" cy="225719"/>
          </a:xfrm>
        </p:grpSpPr>
        <p:sp>
          <p:nvSpPr>
            <p:cNvPr id="11" name="Freeform 11"/>
            <p:cNvSpPr/>
            <p:nvPr/>
          </p:nvSpPr>
          <p:spPr>
            <a:xfrm>
              <a:off x="0" y="0"/>
              <a:ext cx="416157" cy="225719"/>
            </a:xfrm>
            <a:custGeom>
              <a:avLst/>
              <a:gdLst/>
              <a:ahLst/>
              <a:cxnLst/>
              <a:rect l="l" t="t" r="r" b="b"/>
              <a:pathLst>
                <a:path w="416157" h="225719">
                  <a:moveTo>
                    <a:pt x="0" y="0"/>
                  </a:moveTo>
                  <a:lnTo>
                    <a:pt x="416157" y="0"/>
                  </a:lnTo>
                  <a:lnTo>
                    <a:pt x="416157" y="225719"/>
                  </a:lnTo>
                  <a:lnTo>
                    <a:pt x="0" y="225719"/>
                  </a:lnTo>
                  <a:close/>
                </a:path>
              </a:pathLst>
            </a:custGeom>
            <a:solidFill>
              <a:srgbClr val="FFFFFF"/>
            </a:solidFill>
          </p:spPr>
        </p:sp>
        <p:sp>
          <p:nvSpPr>
            <p:cNvPr id="12" name="TextBox 12"/>
            <p:cNvSpPr txBox="1"/>
            <p:nvPr/>
          </p:nvSpPr>
          <p:spPr>
            <a:xfrm>
              <a:off x="0" y="-38100"/>
              <a:ext cx="416157" cy="263819"/>
            </a:xfrm>
            <a:prstGeom prst="rect">
              <a:avLst/>
            </a:prstGeom>
          </p:spPr>
          <p:txBody>
            <a:bodyPr lIns="50800" tIns="50800" rIns="50800" bIns="50800" rtlCol="0" anchor="ctr"/>
            <a:lstStyle/>
            <a:p>
              <a:pPr algn="ctr">
                <a:lnSpc>
                  <a:spcPts val="1960"/>
                </a:lnSpc>
              </a:pPr>
              <a:endParaRPr/>
            </a:p>
          </p:txBody>
        </p:sp>
      </p:grpSp>
      <p:sp>
        <p:nvSpPr>
          <p:cNvPr id="13" name="TextBox 13"/>
          <p:cNvSpPr txBox="1"/>
          <p:nvPr/>
        </p:nvSpPr>
        <p:spPr>
          <a:xfrm>
            <a:off x="1055932" y="2953994"/>
            <a:ext cx="4287007" cy="1897298"/>
          </a:xfrm>
          <a:prstGeom prst="rect">
            <a:avLst/>
          </a:prstGeom>
        </p:spPr>
        <p:txBody>
          <a:bodyPr lIns="0" tIns="0" rIns="0" bIns="0" rtlCol="0" anchor="t">
            <a:spAutoFit/>
          </a:bodyPr>
          <a:lstStyle/>
          <a:p>
            <a:pPr algn="l">
              <a:lnSpc>
                <a:spcPts val="2524"/>
              </a:lnSpc>
            </a:pPr>
            <a:r>
              <a:rPr lang="en-US" sz="1803">
                <a:solidFill>
                  <a:srgbClr val="FFFFFF"/>
                </a:solidFill>
                <a:latin typeface="Poppins"/>
                <a:ea typeface="Poppins"/>
                <a:cs typeface="Poppins"/>
                <a:sym typeface="Poppins"/>
              </a:rPr>
              <a:t>We use advanced technologies like AI-driven analytics, marketing automation tools, and data-driven strategies to enhance efficiency and quality. Our continuous R&amp;D ensures we stay innovative</a:t>
            </a:r>
          </a:p>
        </p:txBody>
      </p:sp>
      <p:sp>
        <p:nvSpPr>
          <p:cNvPr id="14" name="Freeform 14"/>
          <p:cNvSpPr/>
          <p:nvPr/>
        </p:nvSpPr>
        <p:spPr>
          <a:xfrm>
            <a:off x="8165322" y="6352746"/>
            <a:ext cx="1588278" cy="969372"/>
          </a:xfrm>
          <a:custGeom>
            <a:avLst/>
            <a:gdLst/>
            <a:ahLst/>
            <a:cxnLst/>
            <a:rect l="l" t="t" r="r" b="b"/>
            <a:pathLst>
              <a:path w="1588278" h="969372">
                <a:moveTo>
                  <a:pt x="0" y="0"/>
                </a:moveTo>
                <a:lnTo>
                  <a:pt x="1588278" y="0"/>
                </a:lnTo>
                <a:lnTo>
                  <a:pt x="1588278" y="969371"/>
                </a:lnTo>
                <a:lnTo>
                  <a:pt x="0" y="969371"/>
                </a:lnTo>
                <a:lnTo>
                  <a:pt x="0" y="0"/>
                </a:lnTo>
                <a:close/>
              </a:path>
            </a:pathLst>
          </a:custGeom>
          <a:blipFill>
            <a:blip r:embed="rId4">
              <a:alphaModFix amt="59000"/>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328</Words>
  <Application>Microsoft Office PowerPoint</Application>
  <PresentationFormat>Custom</PresentationFormat>
  <Paragraphs>34</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Canva Sans</vt:lpstr>
      <vt:lpstr>Calibri</vt:lpstr>
      <vt:lpstr>Paalalabas Wide</vt:lpstr>
      <vt:lpstr>Canva Sans Bold</vt:lpstr>
      <vt:lpstr>Poppins</vt:lpstr>
      <vt:lpstr>Open Sauce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 Blue Professional Company Profile Presentation</dc:title>
  <cp:lastModifiedBy>muhammad syazwan</cp:lastModifiedBy>
  <cp:revision>3</cp:revision>
  <dcterms:created xsi:type="dcterms:W3CDTF">2006-08-16T00:00:00Z</dcterms:created>
  <dcterms:modified xsi:type="dcterms:W3CDTF">2026-06-09T08:33:04Z</dcterms:modified>
  <dc:identifier>DAHMCtgHnQM</dc:identifier>
</cp:coreProperties>
</file>